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5" r:id="rId3"/>
    <p:sldId id="296" r:id="rId4"/>
    <p:sldId id="282" r:id="rId5"/>
    <p:sldId id="284" r:id="rId6"/>
    <p:sldId id="285" r:id="rId7"/>
    <p:sldId id="288" r:id="rId8"/>
    <p:sldId id="286" r:id="rId9"/>
    <p:sldId id="289" r:id="rId10"/>
    <p:sldId id="290" r:id="rId11"/>
    <p:sldId id="287" r:id="rId12"/>
    <p:sldId id="291" r:id="rId13"/>
    <p:sldId id="292" r:id="rId14"/>
    <p:sldId id="293" r:id="rId15"/>
    <p:sldId id="294" r:id="rId1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5" autoAdjust="0"/>
    <p:restoredTop sz="89228" autoAdjust="0"/>
  </p:normalViewPr>
  <p:slideViewPr>
    <p:cSldViewPr>
      <p:cViewPr varScale="1">
        <p:scale>
          <a:sx n="65" d="100"/>
          <a:sy n="65" d="100"/>
        </p:scale>
        <p:origin x="6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10" d="100"/>
          <a:sy n="110" d="100"/>
        </p:scale>
        <p:origin x="-546" y="-72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84D8D-BF38-48A8-A1B5-874619741AE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5BACC-306A-4806-9BC5-1169DCB6A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00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DEB8C-6E73-4B5D-8D0E-BB805E25FAFF}" type="datetimeFigureOut">
              <a:rPr lang="en-CA" smtClean="0"/>
              <a:pPr/>
              <a:t>2018-08-31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056C7-94C5-499F-800D-F9DD56FCAF5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731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056C7-94C5-499F-800D-F9DD56FCAF52}" type="slidenum">
              <a:rPr lang="en-CA" smtClean="0"/>
              <a:pPr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141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8640960" cy="1393304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accent1">
                    <a:lumMod val="75000"/>
                  </a:schemeClr>
                </a:solidFill>
                <a:latin typeface="Albertus Extra 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526160"/>
            <a:ext cx="7267128" cy="62292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/>
                </a:solidFill>
                <a:latin typeface="Albertus Extra Bol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36512" y="0"/>
            <a:ext cx="9180512" cy="1664804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4316" y="1664804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13822"/>
            <a:ext cx="1008112" cy="483529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2" y="524014"/>
            <a:ext cx="3792013" cy="114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670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0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785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8539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7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0848"/>
            <a:ext cx="4040188" cy="4065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4041775" cy="40653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5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800"/>
            <a:ext cx="3008313" cy="6700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2"/>
            <a:ext cx="5111750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457200" y="130622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61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B899-A4C4-4C39-9B0F-DF3F8E203246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08720"/>
          </a:xfrm>
          <a:prstGeom prst="rect">
            <a:avLst/>
          </a:prstGeom>
          <a:gradFill flip="none" rotWithShape="1">
            <a:gsLst>
              <a:gs pos="45000">
                <a:schemeClr val="accent1">
                  <a:lumMod val="60000"/>
                  <a:lumOff val="40000"/>
                </a:schemeClr>
              </a:gs>
              <a:gs pos="0">
                <a:schemeClr val="accent1"/>
              </a:gs>
              <a:gs pos="69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316" y="922772"/>
            <a:ext cx="9144000" cy="1080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2700000" scaled="1"/>
            <a:tileRect/>
          </a:gradFill>
          <a:ln/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73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DB899-A4C4-4C39-9B0F-DF3F8E203246}" type="datetimeFigureOut">
              <a:rPr lang="en-US" smtClean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DDAFA-8B82-41B9-9A4A-817966F933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83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gov.bc.ca/assets/gov/education/administration/kindergarten-to-grade-12/graduation/handbook_of_procedure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96" y="2348880"/>
            <a:ext cx="9108504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/>
              <a:t>Graduation Reports </a:t>
            </a:r>
            <a:br>
              <a:rPr lang="en-CA" dirty="0" smtClean="0"/>
            </a:br>
            <a:r>
              <a:rPr lang="en-CA" dirty="0" smtClean="0"/>
              <a:t>Information Sharing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4653136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 smtClean="0"/>
              <a:t>Conference Call Info:  1-866-365-4409</a:t>
            </a:r>
          </a:p>
          <a:p>
            <a:pPr algn="ctr"/>
            <a:r>
              <a:rPr lang="en-CA" sz="2400" b="1" dirty="0" smtClean="0"/>
              <a:t>Access Code:  9842401#</a:t>
            </a:r>
          </a:p>
          <a:p>
            <a:pPr algn="ctr"/>
            <a:r>
              <a:rPr lang="en-CA" sz="2400" b="1" dirty="0" smtClean="0"/>
              <a:t>*6 to mute your phone, *7 to unmute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18256" y="3533554"/>
            <a:ext cx="9108504" cy="7920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accent1">
                    <a:lumMod val="75000"/>
                  </a:schemeClr>
                </a:solidFill>
                <a:latin typeface="Albertus Extra Bold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CA" sz="2400" dirty="0" smtClean="0">
                <a:solidFill>
                  <a:schemeClr val="accent6"/>
                </a:solidFill>
              </a:rPr>
              <a:t>1:30 – 2:30 PM PST</a:t>
            </a:r>
            <a:endParaRPr lang="en-US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74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School Transcript Report Transitional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196752"/>
            <a:ext cx="8363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b="1" dirty="0" smtClean="0"/>
              <a:t>Student has successfully completed an </a:t>
            </a:r>
            <a:r>
              <a:rPr lang="en-CA" sz="2200" b="1" i="1" dirty="0" smtClean="0"/>
              <a:t>examinable</a:t>
            </a:r>
            <a:r>
              <a:rPr lang="en-CA" sz="2200" b="1" dirty="0" smtClean="0"/>
              <a:t> Math 10 and has not written a Numeracy Assessment</a:t>
            </a:r>
            <a:endParaRPr lang="en-CA" sz="2200" b="1" dirty="0"/>
          </a:p>
        </p:txBody>
      </p:sp>
      <p:pic>
        <p:nvPicPr>
          <p:cNvPr id="1028" name="Picture 4" descr="C:\Users\NORA~1.KER\AppData\Local\Temp\SNAGHTML230cab4b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69" y="2191658"/>
            <a:ext cx="8462403" cy="32535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175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2018 School Transcript Legend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752" y="1125538"/>
            <a:ext cx="6552496" cy="53990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73297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PSR – Graduation Assessment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6480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 smtClean="0"/>
              <a:t>All Graduation Assessment records display at the end of the PSR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844824"/>
            <a:ext cx="6552728" cy="49114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9482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PSR - Transitional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96752"/>
            <a:ext cx="8363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b="1" dirty="0" smtClean="0"/>
              <a:t>Student has successfully completed an examinable Math 10 and has not written a Numeracy Assessment</a:t>
            </a:r>
            <a:endParaRPr lang="en-CA" sz="2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409951"/>
            <a:ext cx="8850928" cy="35737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52197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PSR – Graduation Requirements Met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1296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2200" b="1" dirty="0" smtClean="0"/>
              <a:t>PSR does not calculate graduation requirements.  The Graduation Requirements checkbox and date field are populated by the date entered in the  the student details &gt; Dip/SCCP Date field</a:t>
            </a:r>
            <a:endParaRPr lang="en-CA" sz="2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378" y="2708920"/>
            <a:ext cx="8263422" cy="14722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797152"/>
            <a:ext cx="8229600" cy="10492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48829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96479" y="2138649"/>
            <a:ext cx="4040188" cy="639762"/>
          </a:xfrm>
        </p:spPr>
        <p:txBody>
          <a:bodyPr/>
          <a:lstStyle/>
          <a:p>
            <a:r>
              <a:rPr lang="en-CA" dirty="0" smtClean="0"/>
              <a:t>TRAX 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0180" y="2778411"/>
            <a:ext cx="4040188" cy="4037481"/>
          </a:xfrm>
        </p:spPr>
        <p:txBody>
          <a:bodyPr/>
          <a:lstStyle/>
          <a:p>
            <a:r>
              <a:rPr lang="en-CA" dirty="0" smtClean="0"/>
              <a:t>When multiple courses meet both a core requirement and elective requirement, the course with the highest mark is determined to meet the core requirement</a:t>
            </a:r>
          </a:p>
          <a:p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0342" y="2069158"/>
            <a:ext cx="4041775" cy="639762"/>
          </a:xfrm>
        </p:spPr>
        <p:txBody>
          <a:bodyPr/>
          <a:lstStyle/>
          <a:p>
            <a:r>
              <a:rPr lang="en-CA" dirty="0" smtClean="0"/>
              <a:t>MyEdBC</a:t>
            </a:r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77719" y="2708920"/>
            <a:ext cx="4041775" cy="4065315"/>
          </a:xfrm>
        </p:spPr>
        <p:txBody>
          <a:bodyPr/>
          <a:lstStyle/>
          <a:p>
            <a:r>
              <a:rPr lang="en-CA" dirty="0" smtClean="0"/>
              <a:t>When multiple courses meet both a core requirement and elective requirement, the course completed first is determined to meet the core requirement</a:t>
            </a:r>
            <a:endParaRPr lang="en-CA" dirty="0"/>
          </a:p>
          <a:p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Requirement Determination Change</a:t>
            </a:r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235" y="5661248"/>
            <a:ext cx="3789990" cy="7619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417" y="5661248"/>
            <a:ext cx="3685714" cy="7619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450180" y="1268760"/>
            <a:ext cx="8096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b="1" smtClean="0"/>
              <a:t>Requirement determination change </a:t>
            </a:r>
            <a:r>
              <a:rPr lang="en-CA" sz="2200" b="1" dirty="0" smtClean="0"/>
              <a:t>will apply to all diploma types on both the DVR and School Transcript Report</a:t>
            </a:r>
            <a:endParaRPr lang="en-CA" sz="2200" b="1" dirty="0"/>
          </a:p>
        </p:txBody>
      </p:sp>
    </p:spTree>
    <p:extLst>
      <p:ext uri="{BB962C8B-B14F-4D97-AF65-F5344CB8AC3E}">
        <p14:creationId xmlns:p14="http://schemas.microsoft.com/office/powerpoint/2010/main" val="231936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Primary Program of Study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1296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2200" b="1" dirty="0" smtClean="0"/>
              <a:t>The Primary Program of Study assigned to the student determines the Graduation Program. These changes apply to students with the 2018 Graduation Program.</a:t>
            </a:r>
            <a:endParaRPr lang="en-CA" sz="2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170" y="2777879"/>
            <a:ext cx="8263025" cy="348359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5274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Transitional Time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Bridging from old to new courses and assessments over the next couple of years </a:t>
            </a:r>
          </a:p>
          <a:p>
            <a:pPr lvl="1"/>
            <a:r>
              <a:rPr lang="en-CA" dirty="0" smtClean="0"/>
              <a:t>Some courses and requirements are not yet open and available for students</a:t>
            </a:r>
          </a:p>
          <a:p>
            <a:pPr lvl="1"/>
            <a:r>
              <a:rPr lang="en-CA" dirty="0" smtClean="0"/>
              <a:t>Temporary overlap – closing courses </a:t>
            </a:r>
          </a:p>
          <a:p>
            <a:pPr lvl="1"/>
            <a:r>
              <a:rPr lang="en-CA" dirty="0" smtClean="0"/>
              <a:t>Literacy Assessment </a:t>
            </a:r>
          </a:p>
          <a:p>
            <a:r>
              <a:rPr lang="en-CA" b="1" dirty="0" smtClean="0"/>
              <a:t>Questions on the Grad Programs </a:t>
            </a:r>
          </a:p>
          <a:p>
            <a:pPr lvl="1"/>
            <a:r>
              <a:rPr lang="en-CA" dirty="0" smtClean="0"/>
              <a:t>Communications from TRAX/Certifications </a:t>
            </a:r>
          </a:p>
          <a:p>
            <a:pPr lvl="1"/>
            <a:r>
              <a:rPr lang="en-CA" dirty="0" smtClean="0"/>
              <a:t>Handbook </a:t>
            </a:r>
            <a:r>
              <a:rPr lang="en-CA" dirty="0"/>
              <a:t>of Procedures </a:t>
            </a:r>
            <a:r>
              <a:rPr lang="en-CA" dirty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www2.gov.bc.ca/assets/gov/education/administration/kindergarten-to-grade-12/graduation/handbook_of_procedures.pdf</a:t>
            </a:r>
            <a:endParaRPr lang="en-CA" dirty="0" smtClean="0"/>
          </a:p>
          <a:p>
            <a:pPr lvl="1"/>
            <a:r>
              <a:rPr lang="en-CA" dirty="0" smtClean="0"/>
              <a:t>Contact: trax.support@gov.bc.ca</a:t>
            </a:r>
          </a:p>
        </p:txBody>
      </p:sp>
    </p:spTree>
    <p:extLst>
      <p:ext uri="{BB962C8B-B14F-4D97-AF65-F5344CB8AC3E}">
        <p14:creationId xmlns:p14="http://schemas.microsoft.com/office/powerpoint/2010/main" val="1103722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2018 Graduation Program Reports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lvl="0"/>
            <a:r>
              <a:rPr lang="en-CA" dirty="0"/>
              <a:t>2018 Graduation </a:t>
            </a:r>
            <a:r>
              <a:rPr lang="en-CA" dirty="0" smtClean="0"/>
              <a:t>Program Reports display six </a:t>
            </a:r>
            <a:r>
              <a:rPr lang="en-CA" dirty="0"/>
              <a:t>new graduation requirements: </a:t>
            </a:r>
          </a:p>
          <a:p>
            <a:pPr lvl="1"/>
            <a:r>
              <a:rPr lang="en-CA" dirty="0"/>
              <a:t>Career Life Education </a:t>
            </a:r>
          </a:p>
          <a:p>
            <a:pPr lvl="1"/>
            <a:r>
              <a:rPr lang="en-CA" dirty="0"/>
              <a:t>Career Life </a:t>
            </a:r>
            <a:r>
              <a:rPr lang="en-CA" dirty="0" smtClean="0"/>
              <a:t>Connections </a:t>
            </a:r>
            <a:endParaRPr lang="en-CA" dirty="0"/>
          </a:p>
          <a:p>
            <a:pPr lvl="1"/>
            <a:r>
              <a:rPr lang="en-CA" dirty="0"/>
              <a:t>Arts </a:t>
            </a:r>
            <a:r>
              <a:rPr lang="en-CA" dirty="0" err="1"/>
              <a:t>Educ</a:t>
            </a:r>
            <a:r>
              <a:rPr lang="en-CA" dirty="0"/>
              <a:t>/Applied Design, Skills and </a:t>
            </a:r>
            <a:r>
              <a:rPr lang="en-CA" dirty="0" smtClean="0"/>
              <a:t>Technologies  </a:t>
            </a:r>
          </a:p>
          <a:p>
            <a:pPr lvl="1"/>
            <a:r>
              <a:rPr lang="en-CA" dirty="0" smtClean="0"/>
              <a:t>Physical and Health Education 10   </a:t>
            </a:r>
          </a:p>
          <a:p>
            <a:pPr lvl="1"/>
            <a:r>
              <a:rPr lang="en-CA" dirty="0" smtClean="0"/>
              <a:t>Numeracy </a:t>
            </a:r>
            <a:r>
              <a:rPr lang="en-CA" dirty="0"/>
              <a:t>Assessment </a:t>
            </a:r>
          </a:p>
          <a:p>
            <a:pPr lvl="1"/>
            <a:r>
              <a:rPr lang="en-CA" dirty="0"/>
              <a:t>*</a:t>
            </a:r>
            <a:r>
              <a:rPr lang="en-CA" i="1" dirty="0"/>
              <a:t>Literacy </a:t>
            </a:r>
            <a:r>
              <a:rPr lang="en-CA" i="1" dirty="0" smtClean="0"/>
              <a:t>Assessment (*future)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963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New Requirement Codes Display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These requirements display on reports in a familiar way using alpha (DVR) or numeric (School Transcript Report) codes</a:t>
            </a:r>
          </a:p>
          <a:p>
            <a:pPr lvl="2"/>
            <a:r>
              <a:rPr lang="en-CA" b="1" dirty="0"/>
              <a:t>AST</a:t>
            </a:r>
            <a:r>
              <a:rPr lang="en-CA" dirty="0"/>
              <a:t> </a:t>
            </a:r>
            <a:r>
              <a:rPr lang="en-CA" b="1" dirty="0" smtClean="0"/>
              <a:t>(11) </a:t>
            </a:r>
            <a:r>
              <a:rPr lang="en-CA" dirty="0" smtClean="0"/>
              <a:t>- </a:t>
            </a:r>
            <a:r>
              <a:rPr lang="en-CA" dirty="0"/>
              <a:t>Arts </a:t>
            </a:r>
            <a:r>
              <a:rPr lang="en-CA" dirty="0" err="1"/>
              <a:t>Educ</a:t>
            </a:r>
            <a:r>
              <a:rPr lang="en-CA" dirty="0"/>
              <a:t>/Applied Design, Skills and Technologies </a:t>
            </a:r>
          </a:p>
          <a:p>
            <a:pPr lvl="2"/>
            <a:r>
              <a:rPr lang="en-CA" b="1" dirty="0" smtClean="0"/>
              <a:t>CLC (13)</a:t>
            </a:r>
            <a:r>
              <a:rPr lang="en-CA" dirty="0" smtClean="0"/>
              <a:t> - </a:t>
            </a:r>
            <a:r>
              <a:rPr lang="en-CA" dirty="0"/>
              <a:t>Career Life Education </a:t>
            </a:r>
            <a:endParaRPr lang="en-CA" dirty="0" smtClean="0"/>
          </a:p>
          <a:p>
            <a:pPr lvl="2"/>
            <a:r>
              <a:rPr lang="en-CA" b="1" dirty="0" smtClean="0"/>
              <a:t>CLE</a:t>
            </a:r>
            <a:r>
              <a:rPr lang="en-CA" dirty="0" smtClean="0"/>
              <a:t> </a:t>
            </a:r>
            <a:r>
              <a:rPr lang="en-CA" b="1" dirty="0" smtClean="0"/>
              <a:t>(12) </a:t>
            </a:r>
            <a:r>
              <a:rPr lang="en-CA" dirty="0" smtClean="0"/>
              <a:t>- </a:t>
            </a:r>
            <a:r>
              <a:rPr lang="en-CA" dirty="0"/>
              <a:t>Career Life Connections </a:t>
            </a:r>
            <a:endParaRPr lang="en-CA" dirty="0" smtClean="0"/>
          </a:p>
          <a:p>
            <a:pPr lvl="2"/>
            <a:r>
              <a:rPr lang="en-CA" b="1" dirty="0" smtClean="0"/>
              <a:t>PHO</a:t>
            </a:r>
            <a:r>
              <a:rPr lang="en-CA" dirty="0" smtClean="0"/>
              <a:t> </a:t>
            </a:r>
            <a:r>
              <a:rPr lang="en-CA" b="1" dirty="0" smtClean="0"/>
              <a:t>(10) </a:t>
            </a:r>
            <a:r>
              <a:rPr lang="en-CA" dirty="0" smtClean="0"/>
              <a:t>- </a:t>
            </a:r>
            <a:r>
              <a:rPr lang="en-CA" dirty="0"/>
              <a:t>Physical and Health Education 10 </a:t>
            </a:r>
            <a:endParaRPr lang="en-CA" dirty="0" smtClean="0"/>
          </a:p>
          <a:p>
            <a:r>
              <a:rPr lang="en-CA" dirty="0" smtClean="0"/>
              <a:t>These requirements display in a new area</a:t>
            </a:r>
          </a:p>
          <a:p>
            <a:pPr lvl="2"/>
            <a:r>
              <a:rPr lang="en-CA" b="1" dirty="0" smtClean="0"/>
              <a:t>NMA (16)</a:t>
            </a:r>
            <a:r>
              <a:rPr lang="en-CA" dirty="0" smtClean="0"/>
              <a:t> – Numeracy Assessment</a:t>
            </a:r>
          </a:p>
          <a:p>
            <a:pPr lvl="2"/>
            <a:r>
              <a:rPr lang="en-CA" dirty="0" smtClean="0"/>
              <a:t>*</a:t>
            </a:r>
            <a:r>
              <a:rPr lang="en-CA" i="1" dirty="0" smtClean="0"/>
              <a:t>LTE</a:t>
            </a:r>
            <a:r>
              <a:rPr lang="en-CA" dirty="0" smtClean="0"/>
              <a:t> – Literacy Assessment </a:t>
            </a:r>
            <a:r>
              <a:rPr lang="en-CA" i="1" dirty="0" smtClean="0"/>
              <a:t>*future</a:t>
            </a:r>
            <a:endParaRPr lang="en-CA" i="1" dirty="0"/>
          </a:p>
        </p:txBody>
      </p:sp>
    </p:spTree>
    <p:extLst>
      <p:ext uri="{BB962C8B-B14F-4D97-AF65-F5344CB8AC3E}">
        <p14:creationId xmlns:p14="http://schemas.microsoft.com/office/powerpoint/2010/main" val="387863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DVR – AST, CLC, CLE, PH0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1324020"/>
          </a:xfrm>
        </p:spPr>
        <p:txBody>
          <a:bodyPr/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  <a:p>
            <a:pPr marL="0" indent="0">
              <a:buNone/>
            </a:pPr>
            <a:endParaRPr lang="en-CA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33" y="2977647"/>
            <a:ext cx="8642490" cy="33843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79512" y="1340768"/>
            <a:ext cx="87137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b="1" dirty="0" smtClean="0"/>
              <a:t>Requirement boxes are checked for courses successfully completed (passing final mark and completion date), or currently in progress. The alphabetical diploma code displays in the Diploma Category column.</a:t>
            </a:r>
            <a:endParaRPr lang="en-CA" sz="2200" b="1" dirty="0"/>
          </a:p>
        </p:txBody>
      </p:sp>
    </p:spTree>
    <p:extLst>
      <p:ext uri="{BB962C8B-B14F-4D97-AF65-F5344CB8AC3E}">
        <p14:creationId xmlns:p14="http://schemas.microsoft.com/office/powerpoint/2010/main" val="2854157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DVR – Graduation Assessments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653" y="2634820"/>
            <a:ext cx="8229600" cy="360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200" b="1" dirty="0" smtClean="0"/>
              <a:t>One Assessment Written:</a:t>
            </a:r>
            <a:endParaRPr lang="en-CA" sz="22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8001" y="4584898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83000"/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CA" b="1" dirty="0" smtClean="0"/>
              <a:t>Multiple Assessments Written:</a:t>
            </a:r>
            <a:endParaRPr lang="en-CA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95653" y="1392161"/>
            <a:ext cx="8229600" cy="104518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83000"/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CA" b="1" dirty="0" smtClean="0"/>
              <a:t>Graduation Assessments box displays when the student has written an assessment or a transitional equivalent course.  All graduation assessment records display on the DVR.</a:t>
            </a:r>
            <a:endParaRPr lang="en-CA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397" y="3210884"/>
            <a:ext cx="8152693" cy="11631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653" y="5085183"/>
            <a:ext cx="8191147" cy="13916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30904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DVR Transitional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196752"/>
            <a:ext cx="8363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b="1" dirty="0" smtClean="0"/>
              <a:t>Student has successfully completed an </a:t>
            </a:r>
            <a:r>
              <a:rPr lang="en-CA" sz="2200" b="1" i="1" dirty="0" smtClean="0"/>
              <a:t>examinable</a:t>
            </a:r>
            <a:r>
              <a:rPr lang="en-CA" sz="2200" b="1" dirty="0" smtClean="0"/>
              <a:t> Math 10 and has not written a Numeracy Assessment</a:t>
            </a:r>
            <a:endParaRPr lang="en-CA" sz="2200" b="1" dirty="0"/>
          </a:p>
        </p:txBody>
      </p:sp>
      <p:pic>
        <p:nvPicPr>
          <p:cNvPr id="2050" name="Picture 2" descr="C:\Users\NORA~1.KER\AppData\Local\Temp\SNAGHTML230eafd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81380"/>
            <a:ext cx="5991148" cy="45317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145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School Transcript Report – AST, CLC, CLE, PH0, NMA</a:t>
            </a:r>
            <a:endParaRPr lang="en-C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932" y="2420888"/>
            <a:ext cx="8643790" cy="36724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50105" y="6237312"/>
            <a:ext cx="86437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b="1" dirty="0" smtClean="0"/>
              <a:t>The Graduation Assessment record with the highest score displays</a:t>
            </a:r>
            <a:endParaRPr lang="en-CA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1340768"/>
            <a:ext cx="87137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200" b="1" dirty="0" smtClean="0"/>
              <a:t>The numeric diploma code displays in the Diploma Category column for successfully completed courses (passing final mark and completion date)</a:t>
            </a:r>
            <a:endParaRPr lang="en-CA" sz="2200" b="1" dirty="0"/>
          </a:p>
        </p:txBody>
      </p:sp>
    </p:spTree>
    <p:extLst>
      <p:ext uri="{BB962C8B-B14F-4D97-AF65-F5344CB8AC3E}">
        <p14:creationId xmlns:p14="http://schemas.microsoft.com/office/powerpoint/2010/main" val="1993270195"/>
      </p:ext>
    </p:extLst>
  </p:cSld>
  <p:clrMapOvr>
    <a:masterClrMapping/>
  </p:clrMapOvr>
</p:sld>
</file>

<file path=ppt/theme/theme1.xml><?xml version="1.0" encoding="utf-8"?>
<a:theme xmlns:a="http://schemas.openxmlformats.org/drawingml/2006/main" name="MyEducationBC Template MASTER_2014-02">
  <a:themeElements>
    <a:clrScheme name="ConnectEdBC_1">
      <a:dk1>
        <a:sysClr val="windowText" lastClr="000000"/>
      </a:dk1>
      <a:lt1>
        <a:sysClr val="window" lastClr="FFFFFF"/>
      </a:lt1>
      <a:dk2>
        <a:srgbClr val="72380D"/>
      </a:dk2>
      <a:lt2>
        <a:srgbClr val="FBF4E5"/>
      </a:lt2>
      <a:accent1>
        <a:srgbClr val="234075"/>
      </a:accent1>
      <a:accent2>
        <a:srgbClr val="E3A82B"/>
      </a:accent2>
      <a:accent3>
        <a:srgbClr val="587BBA"/>
      </a:accent3>
      <a:accent4>
        <a:srgbClr val="B06127"/>
      </a:accent4>
      <a:accent5>
        <a:srgbClr val="7C94BE"/>
      </a:accent5>
      <a:accent6>
        <a:srgbClr val="3A9853"/>
      </a:accent6>
      <a:hlink>
        <a:srgbClr val="2A3A58"/>
      </a:hlink>
      <a:folHlink>
        <a:srgbClr val="0B224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MyEducationBC Template MASTER_2014-02</Template>
  <TotalTime>4302</TotalTime>
  <Words>535</Words>
  <Application>Microsoft Office PowerPoint</Application>
  <PresentationFormat>On-screen Show (4:3)</PresentationFormat>
  <Paragraphs>62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Albertus Extra Bold</vt:lpstr>
      <vt:lpstr>Arial</vt:lpstr>
      <vt:lpstr>Calibri</vt:lpstr>
      <vt:lpstr>Wingdings</vt:lpstr>
      <vt:lpstr>MyEducationBC Template MASTER_2014-02</vt:lpstr>
      <vt:lpstr>Graduation Reports  Information Sharing </vt:lpstr>
      <vt:lpstr>Primary Program of Study</vt:lpstr>
      <vt:lpstr>Transitional Time</vt:lpstr>
      <vt:lpstr>2018 Graduation Program Reports</vt:lpstr>
      <vt:lpstr>New Requirement Codes Display</vt:lpstr>
      <vt:lpstr>DVR – AST, CLC, CLE, PH0</vt:lpstr>
      <vt:lpstr>DVR – Graduation Assessments</vt:lpstr>
      <vt:lpstr>DVR Transitional</vt:lpstr>
      <vt:lpstr>School Transcript Report – AST, CLC, CLE, PH0, NMA</vt:lpstr>
      <vt:lpstr>School Transcript Report Transitional</vt:lpstr>
      <vt:lpstr>2018 School Transcript Legend</vt:lpstr>
      <vt:lpstr>PSR – Graduation Assessment </vt:lpstr>
      <vt:lpstr>PSR - Transitional</vt:lpstr>
      <vt:lpstr>PSR – Graduation Requirements Met</vt:lpstr>
      <vt:lpstr>Requirement Determination Change</vt:lpstr>
    </vt:vector>
  </TitlesOfParts>
  <Company>Fujitsu America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</dc:title>
  <dc:creator>Windows User</dc:creator>
  <cp:lastModifiedBy>Nora Kerr</cp:lastModifiedBy>
  <cp:revision>174</cp:revision>
  <cp:lastPrinted>2015-08-20T15:42:10Z</cp:lastPrinted>
  <dcterms:created xsi:type="dcterms:W3CDTF">2014-05-15T19:44:57Z</dcterms:created>
  <dcterms:modified xsi:type="dcterms:W3CDTF">2018-08-31T20:20:23Z</dcterms:modified>
</cp:coreProperties>
</file>