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1" r:id="rId4"/>
    <p:sldId id="263" r:id="rId5"/>
    <p:sldId id="266" r:id="rId6"/>
    <p:sldId id="267" r:id="rId7"/>
    <p:sldId id="270" r:id="rId8"/>
    <p:sldId id="271" r:id="rId9"/>
    <p:sldId id="272" r:id="rId10"/>
    <p:sldId id="273" r:id="rId11"/>
    <p:sldId id="276" r:id="rId12"/>
    <p:sldId id="274" r:id="rId13"/>
    <p:sldId id="275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228" autoAdjust="0"/>
  </p:normalViewPr>
  <p:slideViewPr>
    <p:cSldViewPr snapToGrid="0">
      <p:cViewPr varScale="1">
        <p:scale>
          <a:sx n="84" d="100"/>
          <a:sy n="84" d="100"/>
        </p:scale>
        <p:origin x="80" y="10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10" d="100"/>
          <a:sy n="110" d="100"/>
        </p:scale>
        <p:origin x="-546" y="-72"/>
      </p:cViewPr>
      <p:guideLst>
        <p:guide orient="horz" pos="2928"/>
        <p:guide pos="216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878EC-5A1A-4701-8ED1-619B30D1E1B7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218F4-C913-4633-B38B-4E086921E3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03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EB8C-6E73-4B5D-8D0E-BB805E25FAFF}" type="datetimeFigureOut">
              <a:rPr lang="en-CA" smtClean="0"/>
              <a:pPr/>
              <a:t>2017-11-10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056C7-94C5-499F-800D-F9DD56FCAF5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731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056C7-94C5-499F-800D-F9DD56FCAF52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536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640960" cy="1393304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26160"/>
            <a:ext cx="7267128" cy="62292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/>
                </a:solidFill>
                <a:latin typeface="Albertus Extra 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36512" y="0"/>
            <a:ext cx="9180512" cy="1664804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4316" y="1664804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13822"/>
            <a:ext cx="1008112" cy="48352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" y="524014"/>
            <a:ext cx="3792013" cy="114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7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0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5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800"/>
            <a:ext cx="3008313" cy="6700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57200" y="13062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73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DB899-A4C4-4C39-9B0F-DF3F8E203246}" type="datetimeFigureOut">
              <a:rPr lang="en-US" smtClean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83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8048"/>
            <a:ext cx="9108504" cy="936104"/>
          </a:xfrm>
        </p:spPr>
        <p:txBody>
          <a:bodyPr/>
          <a:lstStyle/>
          <a:p>
            <a:pPr algn="ctr"/>
            <a:r>
              <a:rPr lang="en-CA" dirty="0" smtClean="0"/>
              <a:t>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26160"/>
            <a:ext cx="9144000" cy="622920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>
                <a:solidFill>
                  <a:schemeClr val="accent2"/>
                </a:solidFill>
              </a:rPr>
              <a:t>Terminology and Concepts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Concepts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3600" b="1" dirty="0"/>
              <a:t>Scheduling </a:t>
            </a:r>
            <a:r>
              <a:rPr lang="en-CA" sz="3600" b="1" dirty="0" smtClean="0"/>
              <a:t>attributes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Setting </a:t>
            </a:r>
            <a:r>
              <a:rPr lang="en-CA" dirty="0"/>
              <a:t>of staff, courses, students and rooms that are used by the Build and Load engines</a:t>
            </a:r>
          </a:p>
          <a:p>
            <a:pPr>
              <a:spcBef>
                <a:spcPts val="1200"/>
              </a:spcBef>
            </a:pPr>
            <a:r>
              <a:rPr lang="en-CA" sz="3600" b="1" dirty="0"/>
              <a:t>House</a:t>
            </a:r>
            <a:r>
              <a:rPr lang="en-CA" sz="3600" dirty="0"/>
              <a:t>, </a:t>
            </a:r>
            <a:r>
              <a:rPr lang="en-CA" sz="3600" b="1" dirty="0" smtClean="0"/>
              <a:t>Team</a:t>
            </a:r>
            <a:r>
              <a:rPr lang="en-CA" sz="3600" dirty="0" smtClean="0"/>
              <a:t>, </a:t>
            </a:r>
            <a:r>
              <a:rPr lang="en-CA" sz="3600" b="1" dirty="0" smtClean="0"/>
              <a:t>Platoon</a:t>
            </a:r>
            <a:r>
              <a:rPr lang="en-CA" sz="3600" dirty="0" smtClean="0"/>
              <a:t> </a:t>
            </a:r>
            <a:r>
              <a:rPr lang="en-CA" sz="3600" dirty="0"/>
              <a:t>and </a:t>
            </a:r>
            <a:r>
              <a:rPr lang="en-CA" sz="3600" b="1" dirty="0" smtClean="0"/>
              <a:t>Section type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Different </a:t>
            </a:r>
            <a:r>
              <a:rPr lang="en-CA" dirty="0"/>
              <a:t>ways of grouping students together</a:t>
            </a:r>
            <a:r>
              <a:rPr lang="en-C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97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Modules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Information on topics is grouped into 11 sequential modules.</a:t>
            </a:r>
          </a:p>
          <a:p>
            <a:pPr lvl="1"/>
            <a:r>
              <a:rPr lang="en-CA" sz="2000" cap="all" dirty="0"/>
              <a:t>MODULE 1 – TERMS AND </a:t>
            </a:r>
            <a:r>
              <a:rPr lang="en-CA" sz="2000" cap="all" dirty="0" smtClean="0"/>
              <a:t>CONCEPTS</a:t>
            </a:r>
          </a:p>
          <a:p>
            <a:pPr lvl="1"/>
            <a:r>
              <a:rPr lang="en-CA" sz="2000" cap="all" dirty="0"/>
              <a:t>MODULE 2 – COURSE CATALOGUES, STUDENT AND STAFF </a:t>
            </a:r>
            <a:r>
              <a:rPr lang="en-CA" sz="2000" cap="all" dirty="0" smtClean="0"/>
              <a:t>SETUP</a:t>
            </a:r>
          </a:p>
          <a:p>
            <a:pPr lvl="1"/>
            <a:r>
              <a:rPr lang="en-CA" sz="2000" cap="all" dirty="0"/>
              <a:t>MODULE 3 – SCENARIOS, PREFERENCES AND TIME </a:t>
            </a:r>
            <a:r>
              <a:rPr lang="en-CA" sz="2000" cap="all" dirty="0" smtClean="0"/>
              <a:t>STRUCTURE</a:t>
            </a:r>
          </a:p>
          <a:p>
            <a:pPr lvl="1"/>
            <a:r>
              <a:rPr lang="en-CA" sz="2000" cap="all" dirty="0"/>
              <a:t>MODULE 4 – STUDENT COURSE </a:t>
            </a:r>
            <a:r>
              <a:rPr lang="en-CA" sz="2000" cap="all" dirty="0" smtClean="0"/>
              <a:t>REQUESTS</a:t>
            </a:r>
          </a:p>
          <a:p>
            <a:pPr lvl="1"/>
            <a:r>
              <a:rPr lang="en-CA" sz="2000" cap="all" dirty="0"/>
              <a:t>MODULE 5 – ONLINE STUDENT COURSE </a:t>
            </a:r>
            <a:r>
              <a:rPr lang="en-CA" sz="2000" cap="all" dirty="0" smtClean="0"/>
              <a:t>REQUESTS</a:t>
            </a:r>
          </a:p>
          <a:p>
            <a:pPr lvl="1"/>
            <a:r>
              <a:rPr lang="en-CA" sz="2000" cap="all" dirty="0"/>
              <a:t>MODULE 6A – ROTATIONS, PATTERN LIBRARY AND PATTERN </a:t>
            </a:r>
            <a:r>
              <a:rPr lang="en-CA" sz="2000" cap="all" dirty="0" smtClean="0"/>
              <a:t>SETS</a:t>
            </a:r>
          </a:p>
          <a:p>
            <a:pPr lvl="1"/>
            <a:r>
              <a:rPr lang="en-CA" sz="2000" cap="all" dirty="0"/>
              <a:t>MODULE 6B – SCHEDULING </a:t>
            </a:r>
            <a:r>
              <a:rPr lang="en-CA" sz="2000" cap="all" dirty="0" smtClean="0"/>
              <a:t>ATTRIBUTES</a:t>
            </a:r>
          </a:p>
          <a:p>
            <a:pPr lvl="1"/>
            <a:r>
              <a:rPr lang="en-CA" sz="2000" cap="all" dirty="0"/>
              <a:t>MODULE 7 – </a:t>
            </a:r>
            <a:r>
              <a:rPr lang="en-CA" sz="2000" cap="all" dirty="0" smtClean="0"/>
              <a:t>RULES</a:t>
            </a:r>
          </a:p>
          <a:p>
            <a:pPr lvl="1"/>
            <a:r>
              <a:rPr lang="en-CA" sz="2000" cap="all" dirty="0"/>
              <a:t>MODULE 8 – WORKSPACE AND BUILD </a:t>
            </a:r>
            <a:r>
              <a:rPr lang="en-CA" sz="2000" cap="all" dirty="0" smtClean="0"/>
              <a:t>VALIDATION</a:t>
            </a:r>
          </a:p>
          <a:p>
            <a:pPr lvl="1"/>
            <a:r>
              <a:rPr lang="en-CA" sz="2000" cap="all" dirty="0"/>
              <a:t>MODULE 9 – LOAD STUDENTS AND </a:t>
            </a:r>
            <a:r>
              <a:rPr lang="en-CA" sz="2000" cap="all" dirty="0" smtClean="0"/>
              <a:t>ANALYSIS</a:t>
            </a:r>
          </a:p>
          <a:p>
            <a:pPr lvl="1"/>
            <a:r>
              <a:rPr lang="en-CA" sz="2000" cap="all" dirty="0"/>
              <a:t>MODULE 10 – ROTATING A </a:t>
            </a:r>
            <a:r>
              <a:rPr lang="en-CA" sz="2000" cap="all" dirty="0" smtClean="0"/>
              <a:t>SCHEDULE</a:t>
            </a:r>
          </a:p>
          <a:p>
            <a:pPr lvl="1"/>
            <a:endParaRPr lang="en-CA" sz="2000" b="1" cap="all" dirty="0" smtClean="0"/>
          </a:p>
          <a:p>
            <a:pPr lvl="1"/>
            <a:endParaRPr lang="en-CA" cap="all" dirty="0" smtClean="0"/>
          </a:p>
          <a:p>
            <a:pPr lvl="1"/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827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Scheduling Support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dirty="0" smtClean="0"/>
              <a:t>Five general support sessions will be offered, to assist districts and schools.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These have been scheduled from 1:00 - 3:00pm on the following dates: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Tuesday, January 16, 2018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Thursday, February 1, 2018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Tuesday, February 27, 2018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Thursday, March 29, 2018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Tuesday, April 24, 2018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71141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Updated Scheduling Support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fontAlgn="base"/>
            <a:r>
              <a:rPr lang="en-CA" dirty="0" smtClean="0"/>
              <a:t>Additionally we </a:t>
            </a:r>
            <a:r>
              <a:rPr lang="en-CA" dirty="0"/>
              <a:t>are offering a variety of catalogue services </a:t>
            </a:r>
            <a:r>
              <a:rPr lang="en-CA" dirty="0" smtClean="0"/>
              <a:t>including:</a:t>
            </a:r>
            <a:endParaRPr lang="en-CA" dirty="0"/>
          </a:p>
          <a:p>
            <a:pPr lvl="1" fontAlgn="base"/>
            <a:r>
              <a:rPr lang="en-CA" dirty="0"/>
              <a:t>Direct one-on-one support calls</a:t>
            </a:r>
          </a:p>
          <a:p>
            <a:pPr lvl="1" fontAlgn="base"/>
            <a:r>
              <a:rPr lang="en-CA" dirty="0"/>
              <a:t>Onsite training and support sessions (individual or groups of districts)</a:t>
            </a:r>
          </a:p>
          <a:p>
            <a:pPr lvl="1" fontAlgn="base"/>
            <a:r>
              <a:rPr lang="en-CA" dirty="0"/>
              <a:t>Other services as requested</a:t>
            </a:r>
          </a:p>
          <a:p>
            <a:pPr lvl="1" fontAlgn="base"/>
            <a:r>
              <a:rPr lang="en-CA" dirty="0"/>
              <a:t>If you would like to discuss which service would best suit your needs, please submit a HEAT Service Request ticket with </a:t>
            </a:r>
            <a:r>
              <a:rPr lang="en-CA" b="1" dirty="0"/>
              <a:t>CSR – School Scheduling</a:t>
            </a:r>
            <a:r>
              <a:rPr lang="en-CA" dirty="0"/>
              <a:t> in the Summary field and a client services representative will contact you</a:t>
            </a:r>
            <a:r>
              <a:rPr lang="en-CA" dirty="0" smtClean="0"/>
              <a:t>.</a:t>
            </a:r>
            <a:r>
              <a:rPr lang="en-CA" sz="2800" dirty="0" smtClean="0"/>
              <a:t> 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64120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Objectives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0720"/>
            <a:ext cx="8503920" cy="457462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CA" dirty="0" smtClean="0"/>
              <a:t>Introduce </a:t>
            </a:r>
            <a:r>
              <a:rPr lang="en-CA" dirty="0"/>
              <a:t>the </a:t>
            </a:r>
            <a:r>
              <a:rPr lang="en-CA" dirty="0" smtClean="0"/>
              <a:t>MyEducation BC Build view and layout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Provide an overview of scheduling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/>
              <a:t>terminology and concepts in MyEdBC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Walk through scheduling a school from start to finish</a:t>
            </a:r>
          </a:p>
        </p:txBody>
      </p:sp>
    </p:spTree>
    <p:extLst>
      <p:ext uri="{BB962C8B-B14F-4D97-AF65-F5344CB8AC3E}">
        <p14:creationId xmlns:p14="http://schemas.microsoft.com/office/powerpoint/2010/main" val="295198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/>
              <a:t>Build </a:t>
            </a:r>
            <a:r>
              <a:rPr lang="en-CA" sz="5300" dirty="0" smtClean="0"/>
              <a:t>view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0514"/>
            <a:ext cx="9144000" cy="582748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3600" b="1" dirty="0" smtClean="0"/>
              <a:t>Build view </a:t>
            </a:r>
            <a:r>
              <a:rPr lang="en-CA" sz="3600" dirty="0" smtClean="0"/>
              <a:t>– What is it?</a:t>
            </a:r>
          </a:p>
          <a:p>
            <a:pPr lvl="1">
              <a:spcBef>
                <a:spcPts val="1200"/>
              </a:spcBef>
            </a:pPr>
            <a:r>
              <a:rPr lang="en-CA" sz="2400" dirty="0" smtClean="0"/>
              <a:t>The view to manage and define parameters of the coming year’s schedule.</a:t>
            </a:r>
          </a:p>
          <a:p>
            <a:pPr lvl="1">
              <a:spcBef>
                <a:spcPts val="1200"/>
              </a:spcBef>
            </a:pPr>
            <a:r>
              <a:rPr lang="en-CA" sz="2400" dirty="0" smtClean="0"/>
              <a:t>The Build view contains the components of Students’ </a:t>
            </a:r>
            <a:r>
              <a:rPr lang="en-CA" sz="2400" dirty="0"/>
              <a:t>Course </a:t>
            </a:r>
            <a:r>
              <a:rPr lang="en-CA" sz="2400" dirty="0" smtClean="0"/>
              <a:t>Requests as well as Staff, Course </a:t>
            </a:r>
            <a:r>
              <a:rPr lang="en-CA" sz="2400" dirty="0"/>
              <a:t>and </a:t>
            </a:r>
            <a:r>
              <a:rPr lang="en-CA" sz="2400" dirty="0" smtClean="0"/>
              <a:t>Room scheduling information.</a:t>
            </a:r>
          </a:p>
          <a:p>
            <a:pPr lvl="1">
              <a:spcBef>
                <a:spcPts val="1200"/>
              </a:spcBef>
            </a:pPr>
            <a:r>
              <a:rPr lang="en-CA" sz="2400" dirty="0" smtClean="0"/>
              <a:t>It is also the area in which a school goes through the build process of creating their Master Timetable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60" y="4679046"/>
            <a:ext cx="6453051" cy="199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1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Scenario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2800" b="1" dirty="0" smtClean="0"/>
              <a:t>Scenarios</a:t>
            </a:r>
            <a:r>
              <a:rPr lang="en-CA" sz="2800" dirty="0" smtClean="0"/>
              <a:t> are different versions of a school’s Master Timetable.</a:t>
            </a:r>
          </a:p>
          <a:p>
            <a:pPr>
              <a:spcBef>
                <a:spcPts val="1200"/>
              </a:spcBef>
            </a:pPr>
            <a:r>
              <a:rPr lang="en-CA" sz="2800" b="1" dirty="0" smtClean="0"/>
              <a:t>Multiple scenarios </a:t>
            </a:r>
            <a:r>
              <a:rPr lang="en-CA" sz="2800" dirty="0" smtClean="0"/>
              <a:t>can be created by one or more individuals and more than one person can work on a given scenario as you progress through the build process. </a:t>
            </a:r>
          </a:p>
          <a:p>
            <a:pPr>
              <a:spcBef>
                <a:spcPts val="1200"/>
              </a:spcBef>
            </a:pPr>
            <a:r>
              <a:rPr lang="en-CA" sz="2800" b="1" dirty="0" smtClean="0"/>
              <a:t>Scenario </a:t>
            </a:r>
            <a:r>
              <a:rPr lang="en-CA" sz="2800" b="1" dirty="0"/>
              <a:t>Preferences </a:t>
            </a:r>
            <a:r>
              <a:rPr lang="en-CA" sz="2800" dirty="0" smtClean="0"/>
              <a:t>define what you </a:t>
            </a:r>
            <a:r>
              <a:rPr lang="en-CA" sz="2800" dirty="0"/>
              <a:t>want</a:t>
            </a:r>
            <a:r>
              <a:rPr lang="en-US" sz="2800" dirty="0"/>
              <a:t> the system to consider when building the schedule within this </a:t>
            </a:r>
            <a:r>
              <a:rPr lang="en-US" sz="2800" dirty="0" smtClean="0"/>
              <a:t>scenario.</a:t>
            </a:r>
            <a:endParaRPr lang="en-CA" sz="2800" dirty="0"/>
          </a:p>
          <a:p>
            <a:pPr lvl="1">
              <a:spcBef>
                <a:spcPts val="1200"/>
              </a:spcBef>
            </a:pPr>
            <a:r>
              <a:rPr lang="en-CA" sz="2400" dirty="0"/>
              <a:t>Set up the </a:t>
            </a:r>
            <a:r>
              <a:rPr lang="en-CA" sz="2400" b="1" dirty="0"/>
              <a:t>Structure</a:t>
            </a:r>
            <a:r>
              <a:rPr lang="en-CA" sz="2400" dirty="0"/>
              <a:t> of this scenario including Terms, Days, Periods and Rotations. </a:t>
            </a:r>
            <a:r>
              <a:rPr lang="en-CA" sz="2400" dirty="0" smtClean="0"/>
              <a:t> 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092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Terminology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424"/>
            <a:ext cx="8229600" cy="51439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3600" b="1" dirty="0" smtClean="0"/>
              <a:t>Flat Schedules</a:t>
            </a:r>
            <a:endParaRPr lang="en-CA" sz="2400" b="1" dirty="0" smtClean="0"/>
          </a:p>
          <a:p>
            <a:pPr lvl="1">
              <a:spcBef>
                <a:spcPts val="1200"/>
              </a:spcBef>
            </a:pPr>
            <a:r>
              <a:rPr lang="en-CA" dirty="0" smtClean="0"/>
              <a:t>Most high schools build a Flat schedule as represented on a scheduling board</a:t>
            </a:r>
          </a:p>
          <a:p>
            <a:pPr marL="0" indent="0">
              <a:spcBef>
                <a:spcPts val="1200"/>
              </a:spcBef>
              <a:buNone/>
            </a:pPr>
            <a:endParaRPr lang="en-CA" sz="2400" dirty="0" smtClean="0"/>
          </a:p>
          <a:p>
            <a:pPr>
              <a:spcBef>
                <a:spcPts val="1200"/>
              </a:spcBef>
            </a:pPr>
            <a:r>
              <a:rPr lang="en-CA" sz="3600" b="1" dirty="0"/>
              <a:t>Rotated Schedule </a:t>
            </a:r>
            <a:endParaRPr lang="en-CA" sz="2400" b="1" dirty="0" smtClean="0"/>
          </a:p>
          <a:p>
            <a:pPr lvl="1">
              <a:spcBef>
                <a:spcPts val="1200"/>
              </a:spcBef>
            </a:pPr>
            <a:r>
              <a:rPr lang="en-CA" dirty="0" smtClean="0"/>
              <a:t>After a schedule is built, it is often Rotated so the order in which periods are offered differs by date (some middle schools build a Rotated schedule on their board)</a:t>
            </a:r>
          </a:p>
        </p:txBody>
      </p:sp>
    </p:spTree>
    <p:extLst>
      <p:ext uri="{BB962C8B-B14F-4D97-AF65-F5344CB8AC3E}">
        <p14:creationId xmlns:p14="http://schemas.microsoft.com/office/powerpoint/2010/main" val="340541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Terminology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0344"/>
            <a:ext cx="8229600" cy="48899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3600" b="1" dirty="0" smtClean="0"/>
              <a:t>Patterns</a:t>
            </a:r>
            <a:r>
              <a:rPr lang="en-CA" sz="3600" dirty="0" smtClean="0"/>
              <a:t>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represent </a:t>
            </a:r>
            <a:r>
              <a:rPr lang="en-US" dirty="0"/>
              <a:t>all of the different ways course sections can </a:t>
            </a:r>
            <a:r>
              <a:rPr lang="en-US" dirty="0" smtClean="0"/>
              <a:t>meet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CA" sz="3600" b="1" dirty="0" smtClean="0"/>
              <a:t>Pattern Sets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grouping of patterns that can be applied to courses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CA" sz="2000" dirty="0"/>
          </a:p>
          <a:p>
            <a:pPr>
              <a:spcBef>
                <a:spcPts val="1200"/>
              </a:spcBef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202826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Terminology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3005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n-CA" sz="5800" b="1" dirty="0" smtClean="0"/>
              <a:t>Base Terms </a:t>
            </a:r>
            <a:endParaRPr lang="en-US" sz="5800" b="1" dirty="0" smtClean="0"/>
          </a:p>
          <a:p>
            <a:pPr lvl="1">
              <a:spcBef>
                <a:spcPts val="600"/>
              </a:spcBef>
            </a:pPr>
            <a:r>
              <a:rPr lang="en-US" sz="3800" dirty="0" smtClean="0"/>
              <a:t>How often can a course start in a school year:</a:t>
            </a:r>
          </a:p>
          <a:p>
            <a:pPr lvl="2">
              <a:spcBef>
                <a:spcPts val="300"/>
              </a:spcBef>
            </a:pPr>
            <a:r>
              <a:rPr lang="en-US" sz="3200" dirty="0" smtClean="0"/>
              <a:t>Full Year courses = 1; Semester courses = 2; Quarter courses = 4.</a:t>
            </a:r>
          </a:p>
          <a:p>
            <a:pPr marL="342900" lvl="1" indent="-342900">
              <a:spcBef>
                <a:spcPts val="120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CA" sz="5800" b="1" dirty="0"/>
              <a:t>Cover Terms  </a:t>
            </a:r>
          </a:p>
          <a:p>
            <a:pPr marL="742950" lvl="2" indent="-342900">
              <a:spcBef>
                <a:spcPts val="300"/>
              </a:spcBef>
            </a:pPr>
            <a:r>
              <a:rPr lang="en-US" sz="3800" dirty="0" smtClean="0"/>
              <a:t>How </a:t>
            </a:r>
            <a:r>
              <a:rPr lang="en-US" sz="3800" dirty="0"/>
              <a:t>many Base </a:t>
            </a:r>
            <a:r>
              <a:rPr lang="en-US" sz="3800" dirty="0" smtClean="0"/>
              <a:t>Terms will </a:t>
            </a:r>
            <a:r>
              <a:rPr lang="en-US" sz="3800" dirty="0"/>
              <a:t>sections of this course </a:t>
            </a:r>
            <a:r>
              <a:rPr lang="en-US" sz="3800" dirty="0" smtClean="0"/>
              <a:t>cover</a:t>
            </a:r>
            <a:r>
              <a:rPr lang="en-US" sz="3800" dirty="0"/>
              <a:t>:</a:t>
            </a:r>
          </a:p>
          <a:p>
            <a:pPr marL="1200150" lvl="3" indent="-342900">
              <a:spcBef>
                <a:spcPts val="300"/>
              </a:spcBef>
            </a:pPr>
            <a:r>
              <a:rPr lang="en-US" sz="3200" dirty="0"/>
              <a:t>Full Year courses = 1; Semester courses = 1; Quarter courses = 1</a:t>
            </a:r>
          </a:p>
          <a:p>
            <a:pPr marL="342900" lvl="1" indent="-342900">
              <a:spcBef>
                <a:spcPts val="180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CA" sz="5800" b="1" dirty="0"/>
              <a:t>Base </a:t>
            </a:r>
            <a:r>
              <a:rPr lang="en-CA" sz="4500" b="1" dirty="0"/>
              <a:t>&amp;</a:t>
            </a:r>
            <a:r>
              <a:rPr lang="en-CA" sz="5800" b="1" dirty="0"/>
              <a:t> Cover terms </a:t>
            </a:r>
          </a:p>
          <a:p>
            <a:pPr marL="742950" lvl="2" indent="-342900">
              <a:spcBef>
                <a:spcPts val="300"/>
              </a:spcBef>
            </a:pPr>
            <a:r>
              <a:rPr lang="en-CA" sz="3300" dirty="0" smtClean="0"/>
              <a:t>Can </a:t>
            </a:r>
            <a:r>
              <a:rPr lang="en-CA" sz="3300" dirty="0"/>
              <a:t>be thought of as a fraction (Cover over Base) </a:t>
            </a:r>
          </a:p>
          <a:p>
            <a:pPr marL="742950" lvl="2" indent="-342900">
              <a:spcBef>
                <a:spcPts val="300"/>
              </a:spcBef>
            </a:pPr>
            <a:r>
              <a:rPr lang="en-CA" sz="3400" dirty="0"/>
              <a:t>They are how the Build engine determines the Schedule Term:</a:t>
            </a:r>
          </a:p>
          <a:p>
            <a:pPr marL="1657350" lvl="4" indent="-342900">
              <a:spcBef>
                <a:spcPts val="1200"/>
              </a:spcBef>
            </a:pPr>
            <a:r>
              <a:rPr lang="en-CA" sz="2900" i="1" dirty="0"/>
              <a:t>Cover =1/Base=1 therefore the Schedule Term is </a:t>
            </a:r>
            <a:r>
              <a:rPr lang="en-CA" sz="2900" b="1" i="1" dirty="0"/>
              <a:t>Full Year</a:t>
            </a:r>
            <a:r>
              <a:rPr lang="en-CA" sz="2900" i="1" dirty="0"/>
              <a:t>;</a:t>
            </a:r>
          </a:p>
          <a:p>
            <a:pPr marL="1657350" lvl="4" indent="-342900">
              <a:spcBef>
                <a:spcPts val="1200"/>
              </a:spcBef>
            </a:pPr>
            <a:r>
              <a:rPr lang="en-CA" sz="2900" i="1" dirty="0"/>
              <a:t>Cover=1/Base=2 therefore the Schedule Term is </a:t>
            </a:r>
            <a:r>
              <a:rPr lang="en-CA" sz="2900" b="1" i="1" dirty="0"/>
              <a:t>Semester</a:t>
            </a:r>
            <a:r>
              <a:rPr lang="en-CA" sz="2900" i="1" dirty="0" smtClean="0"/>
              <a:t>;</a:t>
            </a:r>
          </a:p>
          <a:p>
            <a:pPr marL="1657350" lvl="4" indent="-342900">
              <a:spcBef>
                <a:spcPts val="1200"/>
              </a:spcBef>
            </a:pPr>
            <a:r>
              <a:rPr lang="en-CA" sz="2900" i="1" dirty="0" smtClean="0"/>
              <a:t>Cover=1/Base=4 therefore the Schedule Term is </a:t>
            </a:r>
            <a:r>
              <a:rPr lang="en-CA" sz="2900" b="1" i="1" dirty="0" smtClean="0"/>
              <a:t>Quarters.</a:t>
            </a:r>
            <a:endParaRPr lang="en-CA" sz="2900" i="1" dirty="0"/>
          </a:p>
          <a:p>
            <a:pPr marL="742950" lvl="2" indent="-342900">
              <a:spcBef>
                <a:spcPts val="1200"/>
              </a:spcBef>
            </a:pPr>
            <a:endParaRPr lang="en-CA" sz="2000" dirty="0"/>
          </a:p>
          <a:p>
            <a:pPr marL="342900" lvl="1" indent="-342900">
              <a:spcBef>
                <a:spcPts val="1200"/>
              </a:spcBef>
              <a:buSzTx/>
              <a:buFont typeface="Arial" panose="020B0604020202020204" pitchFamily="34" charset="0"/>
              <a:buChar char="•"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295335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Concepts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3600" b="1" dirty="0" smtClean="0"/>
              <a:t>Rules</a:t>
            </a:r>
            <a:r>
              <a:rPr lang="en-CA" sz="2400" dirty="0" smtClean="0"/>
              <a:t> </a:t>
            </a:r>
            <a:endParaRPr lang="en-US" sz="2400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used to alert the system </a:t>
            </a:r>
            <a:r>
              <a:rPr lang="en-US" dirty="0"/>
              <a:t>to any constraints it must follow when building </a:t>
            </a:r>
            <a:r>
              <a:rPr lang="en-US" dirty="0" smtClean="0"/>
              <a:t>the </a:t>
            </a:r>
            <a:r>
              <a:rPr lang="en-US" dirty="0"/>
              <a:t>master </a:t>
            </a:r>
            <a:r>
              <a:rPr lang="en-US" dirty="0" smtClean="0"/>
              <a:t>schedule.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Examples: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A school may want to ensure Full Year courses are </a:t>
            </a:r>
            <a:r>
              <a:rPr lang="en-US" sz="2400" dirty="0"/>
              <a:t>	</a:t>
            </a:r>
            <a:r>
              <a:rPr lang="en-US" sz="2400" dirty="0" smtClean="0"/>
              <a:t>‘backed’ appropriately so that </a:t>
            </a:r>
            <a:r>
              <a:rPr lang="en-US" sz="2400" b="1" dirty="0" smtClean="0"/>
              <a:t>Section 01 </a:t>
            </a:r>
            <a:r>
              <a:rPr lang="en-US" sz="2400" dirty="0" smtClean="0"/>
              <a:t>of </a:t>
            </a:r>
            <a:r>
              <a:rPr lang="en-US" sz="2400" b="1" dirty="0" smtClean="0"/>
              <a:t>Math 10 </a:t>
            </a:r>
            <a:r>
              <a:rPr lang="en-US" sz="2400" dirty="0" smtClean="0"/>
              <a:t>is 	on </a:t>
            </a:r>
            <a:r>
              <a:rPr lang="en-US" sz="2400" b="1" dirty="0" smtClean="0"/>
              <a:t>Day 1 Period 1 </a:t>
            </a:r>
            <a:r>
              <a:rPr lang="en-US" sz="2400" dirty="0" smtClean="0"/>
              <a:t>and </a:t>
            </a:r>
            <a:r>
              <a:rPr lang="en-US" sz="2400" b="1" dirty="0" smtClean="0"/>
              <a:t>Section 01 </a:t>
            </a:r>
            <a:r>
              <a:rPr lang="en-US" sz="2400" dirty="0" smtClean="0"/>
              <a:t>of </a:t>
            </a:r>
            <a:r>
              <a:rPr lang="en-US" sz="2400" b="1" dirty="0" smtClean="0"/>
              <a:t>PE 10 </a:t>
            </a:r>
            <a:r>
              <a:rPr lang="en-US" sz="2400" dirty="0" smtClean="0"/>
              <a:t>is on </a:t>
            </a:r>
            <a:r>
              <a:rPr lang="en-US" sz="2400" b="1" dirty="0" smtClean="0"/>
              <a:t>Day 2 	Period 1</a:t>
            </a:r>
            <a:r>
              <a:rPr lang="en-US" sz="2400" dirty="0" smtClean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CA" sz="2400" dirty="0"/>
              <a:t>	</a:t>
            </a:r>
            <a:r>
              <a:rPr lang="en-CA" sz="2400" dirty="0" smtClean="0"/>
              <a:t>Another rule may be created for elective wheels, where 	students must stay together as a cohort group while they 	complete 4 courses.</a:t>
            </a:r>
          </a:p>
          <a:p>
            <a:pPr marL="0" indent="0">
              <a:spcBef>
                <a:spcPts val="1200"/>
              </a:spcBef>
              <a:buNone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45964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300" dirty="0" smtClean="0"/>
              <a:t>Concepts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184"/>
            <a:ext cx="8229600" cy="455469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sz="3600" b="1" dirty="0"/>
              <a:t>Build</a:t>
            </a:r>
            <a:r>
              <a:rPr lang="en-CA" sz="3600" dirty="0"/>
              <a:t> </a:t>
            </a:r>
            <a:endParaRPr lang="en-CA" sz="3600" dirty="0" smtClean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the </a:t>
            </a:r>
            <a:r>
              <a:rPr lang="en-CA" dirty="0"/>
              <a:t>process of placing course sections in a Term, Period &amp; </a:t>
            </a:r>
            <a:r>
              <a:rPr lang="en-CA" dirty="0" smtClean="0"/>
              <a:t>Day and a Room.</a:t>
            </a:r>
            <a:endParaRPr lang="en-US" dirty="0"/>
          </a:p>
          <a:p>
            <a:pPr marL="342900" lvl="1" indent="-342900">
              <a:spcBef>
                <a:spcPts val="1200"/>
              </a:spcBef>
              <a:buSzTx/>
              <a:buFont typeface="Arial" panose="020B0604020202020204" pitchFamily="34" charset="0"/>
              <a:buChar char="•"/>
            </a:pPr>
            <a:r>
              <a:rPr lang="en-CA" sz="3600" b="1" dirty="0" smtClean="0"/>
              <a:t>Load</a:t>
            </a:r>
            <a:r>
              <a:rPr lang="en-CA" dirty="0" smtClean="0"/>
              <a:t> </a:t>
            </a:r>
          </a:p>
          <a:p>
            <a:pPr marL="742950" lvl="2" indent="-342900">
              <a:spcBef>
                <a:spcPts val="300"/>
              </a:spcBef>
            </a:pPr>
            <a:r>
              <a:rPr lang="en-CA" sz="2800" dirty="0"/>
              <a:t>t</a:t>
            </a:r>
            <a:r>
              <a:rPr lang="en-CA" sz="2800" dirty="0" smtClean="0"/>
              <a:t>he </a:t>
            </a:r>
            <a:r>
              <a:rPr lang="en-CA" sz="2800" dirty="0"/>
              <a:t>process of placing students into course sections. </a:t>
            </a:r>
            <a:endParaRPr lang="en-CA" sz="2800" dirty="0" smtClean="0"/>
          </a:p>
          <a:p>
            <a:pPr marL="400050" lvl="2" indent="0">
              <a:spcBef>
                <a:spcPts val="1200"/>
              </a:spcBef>
              <a:buNone/>
            </a:pPr>
            <a:r>
              <a:rPr lang="en-CA" sz="2000" u="sng" dirty="0" smtClean="0"/>
              <a:t>Note</a:t>
            </a:r>
            <a:r>
              <a:rPr lang="en-CA" sz="2000" dirty="0" smtClean="0"/>
              <a:t>: In MyEd students </a:t>
            </a:r>
            <a:r>
              <a:rPr lang="en-CA" sz="2000" dirty="0"/>
              <a:t>are </a:t>
            </a:r>
            <a:r>
              <a:rPr lang="en-CA" sz="2000" i="1" dirty="0"/>
              <a:t>Loaded </a:t>
            </a:r>
            <a:r>
              <a:rPr lang="en-CA" sz="2000" dirty="0"/>
              <a:t>into each Scenario.  </a:t>
            </a: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45401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yEducationBC Template MASTER_2014-02">
  <a:themeElements>
    <a:clrScheme name="ConnectEdBC_1">
      <a:dk1>
        <a:sysClr val="windowText" lastClr="000000"/>
      </a:dk1>
      <a:lt1>
        <a:sysClr val="window" lastClr="FFFFFF"/>
      </a:lt1>
      <a:dk2>
        <a:srgbClr val="72380D"/>
      </a:dk2>
      <a:lt2>
        <a:srgbClr val="FBF4E5"/>
      </a:lt2>
      <a:accent1>
        <a:srgbClr val="234075"/>
      </a:accent1>
      <a:accent2>
        <a:srgbClr val="E3A82B"/>
      </a:accent2>
      <a:accent3>
        <a:srgbClr val="587BBA"/>
      </a:accent3>
      <a:accent4>
        <a:srgbClr val="B06127"/>
      </a:accent4>
      <a:accent5>
        <a:srgbClr val="7C94BE"/>
      </a:accent5>
      <a:accent6>
        <a:srgbClr val="3A9853"/>
      </a:accent6>
      <a:hlink>
        <a:srgbClr val="2A3A58"/>
      </a:hlink>
      <a:folHlink>
        <a:srgbClr val="0B224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MyEducationBC Template MASTER_2014-02</Template>
  <TotalTime>1545</TotalTime>
  <Words>655</Words>
  <Application>Microsoft Office PowerPoint</Application>
  <PresentationFormat>On-screen Show (4:3)</PresentationFormat>
  <Paragraphs>88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Albertus Extra Bold</vt:lpstr>
      <vt:lpstr>Arial</vt:lpstr>
      <vt:lpstr>Calibri</vt:lpstr>
      <vt:lpstr>Wingdings</vt:lpstr>
      <vt:lpstr>MyEducationBC Template MASTER_2014-02</vt:lpstr>
      <vt:lpstr>Scheduling</vt:lpstr>
      <vt:lpstr>Objectives </vt:lpstr>
      <vt:lpstr>Build view </vt:lpstr>
      <vt:lpstr>Scenario </vt:lpstr>
      <vt:lpstr>Terminology </vt:lpstr>
      <vt:lpstr>Terminology </vt:lpstr>
      <vt:lpstr>Terminology </vt:lpstr>
      <vt:lpstr>Concepts </vt:lpstr>
      <vt:lpstr>Concepts </vt:lpstr>
      <vt:lpstr>Concepts </vt:lpstr>
      <vt:lpstr>Scheduling Modules</vt:lpstr>
      <vt:lpstr>Scheduling Support </vt:lpstr>
      <vt:lpstr>Updated Scheduling Support </vt:lpstr>
    </vt:vector>
  </TitlesOfParts>
  <Company>Fujitsu America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</dc:title>
  <dc:creator>Windows User</dc:creator>
  <cp:lastModifiedBy>Chris Wilson</cp:lastModifiedBy>
  <cp:revision>115</cp:revision>
  <cp:lastPrinted>2014-11-03T20:36:21Z</cp:lastPrinted>
  <dcterms:created xsi:type="dcterms:W3CDTF">2014-11-03T15:47:44Z</dcterms:created>
  <dcterms:modified xsi:type="dcterms:W3CDTF">2017-11-10T21:08:00Z</dcterms:modified>
</cp:coreProperties>
</file>