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96" r:id="rId2"/>
    <p:sldId id="287" r:id="rId3"/>
    <p:sldId id="307" r:id="rId4"/>
    <p:sldId id="309" r:id="rId5"/>
    <p:sldId id="293" r:id="rId6"/>
    <p:sldId id="302" r:id="rId7"/>
    <p:sldId id="301" r:id="rId8"/>
    <p:sldId id="306" r:id="rId9"/>
    <p:sldId id="292" r:id="rId10"/>
    <p:sldId id="305" r:id="rId11"/>
    <p:sldId id="304" r:id="rId12"/>
    <p:sldId id="310" r:id="rId13"/>
    <p:sldId id="311" r:id="rId14"/>
    <p:sldId id="289" r:id="rId15"/>
    <p:sldId id="300" r:id="rId16"/>
    <p:sldId id="303" r:id="rId17"/>
    <p:sldId id="294" r:id="rId18"/>
    <p:sldId id="281" r:id="rId1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25" autoAdjust="0"/>
    <p:restoredTop sz="89228" autoAdjust="0"/>
  </p:normalViewPr>
  <p:slideViewPr>
    <p:cSldViewPr>
      <p:cViewPr varScale="1">
        <p:scale>
          <a:sx n="134" d="100"/>
          <a:sy n="134" d="100"/>
        </p:scale>
        <p:origin x="372" y="12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p:scale>
          <a:sx n="110" d="100"/>
          <a:sy n="110" d="100"/>
        </p:scale>
        <p:origin x="3348" y="-678"/>
      </p:cViewPr>
      <p:guideLst>
        <p:guide orient="horz" pos="2928"/>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285D7E-B415-47E6-A028-9D16AD1F334F}" type="doc">
      <dgm:prSet loTypeId="urn:microsoft.com/office/officeart/2005/8/layout/cycle5" loCatId="cycle" qsTypeId="urn:microsoft.com/office/officeart/2005/8/quickstyle/simple4" qsCatId="simple" csTypeId="urn:microsoft.com/office/officeart/2005/8/colors/colorful2" csCatId="colorful" phldr="1"/>
      <dgm:spPr/>
      <dgm:t>
        <a:bodyPr/>
        <a:lstStyle/>
        <a:p>
          <a:endParaRPr lang="en-US"/>
        </a:p>
      </dgm:t>
    </dgm:pt>
    <dgm:pt modelId="{A79E7895-81D5-40B8-86BF-6D8BBCA33EE2}">
      <dgm:prSet phldrT="[Text]"/>
      <dgm:spPr/>
      <dgm:t>
        <a:bodyPr/>
        <a:lstStyle/>
        <a:p>
          <a:r>
            <a:rPr lang="en-US" dirty="0"/>
            <a:t>Current year </a:t>
          </a:r>
          <a:r>
            <a:rPr lang="en-US"/>
            <a:t>EOYR-Student Transitions </a:t>
          </a:r>
          <a:r>
            <a:rPr lang="en-US" dirty="0"/>
            <a:t>Fields </a:t>
          </a:r>
        </a:p>
      </dgm:t>
    </dgm:pt>
    <dgm:pt modelId="{5BF908CE-2263-4F98-8D1E-B4D128BD9A3B}" type="parTrans" cxnId="{40B53C86-98B5-42F0-A60B-008B1B11D6B5}">
      <dgm:prSet/>
      <dgm:spPr/>
      <dgm:t>
        <a:bodyPr/>
        <a:lstStyle/>
        <a:p>
          <a:endParaRPr lang="en-US"/>
        </a:p>
      </dgm:t>
    </dgm:pt>
    <dgm:pt modelId="{55C1FC28-0B94-4DFE-B9A3-BD79A437F32B}" type="sibTrans" cxnId="{40B53C86-98B5-42F0-A60B-008B1B11D6B5}">
      <dgm:prSet/>
      <dgm:spPr/>
      <dgm:t>
        <a:bodyPr/>
        <a:lstStyle/>
        <a:p>
          <a:endParaRPr lang="en-US"/>
        </a:p>
      </dgm:t>
    </dgm:pt>
    <dgm:pt modelId="{1DE2AB8C-624D-42B6-B7AE-72A532B112A8}">
      <dgm:prSet phldrT="[Text]"/>
      <dgm:spPr/>
      <dgm:t>
        <a:bodyPr/>
        <a:lstStyle/>
        <a:p>
          <a:r>
            <a:rPr lang="en-US" dirty="0"/>
            <a:t>Current Year </a:t>
          </a:r>
        </a:p>
        <a:p>
          <a:r>
            <a:rPr lang="en-US" dirty="0"/>
            <a:t>Next Year Students Filter</a:t>
          </a:r>
        </a:p>
      </dgm:t>
    </dgm:pt>
    <dgm:pt modelId="{B98AB371-293D-4284-A045-1A2D6A24588A}" type="parTrans" cxnId="{E7F07AD3-09CD-4CFC-AC6D-1ADBD7258ABE}">
      <dgm:prSet/>
      <dgm:spPr/>
      <dgm:t>
        <a:bodyPr/>
        <a:lstStyle/>
        <a:p>
          <a:endParaRPr lang="en-US"/>
        </a:p>
      </dgm:t>
    </dgm:pt>
    <dgm:pt modelId="{E3CE74CA-FEAF-4432-A2EB-21FED153C40A}" type="sibTrans" cxnId="{E7F07AD3-09CD-4CFC-AC6D-1ADBD7258ABE}">
      <dgm:prSet/>
      <dgm:spPr/>
      <dgm:t>
        <a:bodyPr/>
        <a:lstStyle/>
        <a:p>
          <a:endParaRPr lang="en-US"/>
        </a:p>
      </dgm:t>
    </dgm:pt>
    <dgm:pt modelId="{FDB57B45-0DE6-441B-B360-26631BCB6F07}">
      <dgm:prSet phldrT="[Text]"/>
      <dgm:spPr/>
      <dgm:t>
        <a:bodyPr/>
        <a:lstStyle/>
        <a:p>
          <a:r>
            <a:rPr lang="en-US" dirty="0"/>
            <a:t>Current Year</a:t>
          </a:r>
        </a:p>
        <a:p>
          <a:r>
            <a:rPr lang="en-US" dirty="0"/>
            <a:t>Data Validation</a:t>
          </a:r>
        </a:p>
        <a:p>
          <a:r>
            <a:rPr lang="en-US" dirty="0"/>
            <a:t> EOYR Filter</a:t>
          </a:r>
        </a:p>
      </dgm:t>
    </dgm:pt>
    <dgm:pt modelId="{64A82B34-29A2-4B95-9214-039115518286}" type="parTrans" cxnId="{583D1C91-9CE0-443C-A532-DA54AD001586}">
      <dgm:prSet/>
      <dgm:spPr/>
      <dgm:t>
        <a:bodyPr/>
        <a:lstStyle/>
        <a:p>
          <a:endParaRPr lang="en-US"/>
        </a:p>
      </dgm:t>
    </dgm:pt>
    <dgm:pt modelId="{9C67038E-5608-49C5-9292-9C2DA70CCD80}" type="sibTrans" cxnId="{583D1C91-9CE0-443C-A532-DA54AD001586}">
      <dgm:prSet/>
      <dgm:spPr/>
      <dgm:t>
        <a:bodyPr/>
        <a:lstStyle/>
        <a:p>
          <a:endParaRPr lang="en-US"/>
        </a:p>
      </dgm:t>
    </dgm:pt>
    <dgm:pt modelId="{4296A31F-0536-4FDC-81A0-C3809CDFCACF}">
      <dgm:prSet phldrT="[Text]"/>
      <dgm:spPr/>
      <dgm:t>
        <a:bodyPr/>
        <a:lstStyle/>
        <a:p>
          <a:r>
            <a:rPr lang="en-US" dirty="0"/>
            <a:t>Current Year</a:t>
          </a:r>
        </a:p>
        <a:p>
          <a:r>
            <a:rPr lang="en-US" dirty="0"/>
            <a:t>Run a Quick Report of your Next Year Enrollments</a:t>
          </a:r>
        </a:p>
      </dgm:t>
    </dgm:pt>
    <dgm:pt modelId="{78612961-C0DF-46BE-92FD-7EA82A91CEE2}" type="parTrans" cxnId="{85DD9A3C-9780-4573-8F40-4F01A2752472}">
      <dgm:prSet/>
      <dgm:spPr/>
      <dgm:t>
        <a:bodyPr/>
        <a:lstStyle/>
        <a:p>
          <a:endParaRPr lang="en-US"/>
        </a:p>
      </dgm:t>
    </dgm:pt>
    <dgm:pt modelId="{8051D20F-B994-4BCF-A015-64487A6CA6FD}" type="sibTrans" cxnId="{85DD9A3C-9780-4573-8F40-4F01A2752472}">
      <dgm:prSet/>
      <dgm:spPr/>
      <dgm:t>
        <a:bodyPr/>
        <a:lstStyle/>
        <a:p>
          <a:endParaRPr lang="en-US"/>
        </a:p>
      </dgm:t>
    </dgm:pt>
    <dgm:pt modelId="{F8E27BBC-7B25-459E-88EB-C56C434A40CE}">
      <dgm:prSet phldrT="[Text]"/>
      <dgm:spPr/>
      <dgm:t>
        <a:bodyPr/>
        <a:lstStyle/>
        <a:p>
          <a:r>
            <a:rPr lang="en-US" dirty="0"/>
            <a:t>EOYR Process runs, transition is complete</a:t>
          </a:r>
        </a:p>
      </dgm:t>
    </dgm:pt>
    <dgm:pt modelId="{3B172B3E-3379-4DE9-911E-5C344C82BE87}" type="parTrans" cxnId="{BD235C3A-B73C-492D-A040-D0CFFF0073FD}">
      <dgm:prSet/>
      <dgm:spPr/>
      <dgm:t>
        <a:bodyPr/>
        <a:lstStyle/>
        <a:p>
          <a:endParaRPr lang="en-US"/>
        </a:p>
      </dgm:t>
    </dgm:pt>
    <dgm:pt modelId="{22FF787C-E9C0-4616-84F7-440A6357BBA6}" type="sibTrans" cxnId="{BD235C3A-B73C-492D-A040-D0CFFF0073FD}">
      <dgm:prSet/>
      <dgm:spPr/>
      <dgm:t>
        <a:bodyPr/>
        <a:lstStyle/>
        <a:p>
          <a:endParaRPr lang="en-US"/>
        </a:p>
      </dgm:t>
    </dgm:pt>
    <dgm:pt modelId="{CC4C9627-B415-4264-B212-7BC6C80319D1}" type="pres">
      <dgm:prSet presAssocID="{DE285D7E-B415-47E6-A028-9D16AD1F334F}" presName="cycle" presStyleCnt="0">
        <dgm:presLayoutVars>
          <dgm:dir/>
          <dgm:resizeHandles val="exact"/>
        </dgm:presLayoutVars>
      </dgm:prSet>
      <dgm:spPr/>
    </dgm:pt>
    <dgm:pt modelId="{333DCAFD-2057-4406-B909-31620A3F8BF5}" type="pres">
      <dgm:prSet presAssocID="{A79E7895-81D5-40B8-86BF-6D8BBCA33EE2}" presName="node" presStyleLbl="node1" presStyleIdx="0" presStyleCnt="5" custScaleX="86303">
        <dgm:presLayoutVars>
          <dgm:bulletEnabled val="1"/>
        </dgm:presLayoutVars>
      </dgm:prSet>
      <dgm:spPr/>
    </dgm:pt>
    <dgm:pt modelId="{ECC90090-E7A5-450A-94B5-71834F2C74DA}" type="pres">
      <dgm:prSet presAssocID="{A79E7895-81D5-40B8-86BF-6D8BBCA33EE2}" presName="spNode" presStyleCnt="0"/>
      <dgm:spPr/>
    </dgm:pt>
    <dgm:pt modelId="{E44D3187-1C55-405B-B286-2B90A064B53D}" type="pres">
      <dgm:prSet presAssocID="{55C1FC28-0B94-4DFE-B9A3-BD79A437F32B}" presName="sibTrans" presStyleLbl="sibTrans1D1" presStyleIdx="0" presStyleCnt="5"/>
      <dgm:spPr/>
    </dgm:pt>
    <dgm:pt modelId="{E33E0FEF-1DB8-40E3-A975-509D722EB305}" type="pres">
      <dgm:prSet presAssocID="{1DE2AB8C-624D-42B6-B7AE-72A532B112A8}" presName="node" presStyleLbl="node1" presStyleIdx="1" presStyleCnt="5">
        <dgm:presLayoutVars>
          <dgm:bulletEnabled val="1"/>
        </dgm:presLayoutVars>
      </dgm:prSet>
      <dgm:spPr/>
    </dgm:pt>
    <dgm:pt modelId="{B548BDC9-F114-47EB-9D65-B8DEE0808B53}" type="pres">
      <dgm:prSet presAssocID="{1DE2AB8C-624D-42B6-B7AE-72A532B112A8}" presName="spNode" presStyleCnt="0"/>
      <dgm:spPr/>
    </dgm:pt>
    <dgm:pt modelId="{3CAE475B-4A45-4B89-9F34-1206316FD30F}" type="pres">
      <dgm:prSet presAssocID="{E3CE74CA-FEAF-4432-A2EB-21FED153C40A}" presName="sibTrans" presStyleLbl="sibTrans1D1" presStyleIdx="1" presStyleCnt="5"/>
      <dgm:spPr/>
    </dgm:pt>
    <dgm:pt modelId="{A1540B9D-2C6B-4151-A6DA-5F4DF4F51E7C}" type="pres">
      <dgm:prSet presAssocID="{FDB57B45-0DE6-441B-B360-26631BCB6F07}" presName="node" presStyleLbl="node1" presStyleIdx="2" presStyleCnt="5" custScaleX="138701" custScaleY="122253">
        <dgm:presLayoutVars>
          <dgm:bulletEnabled val="1"/>
        </dgm:presLayoutVars>
      </dgm:prSet>
      <dgm:spPr/>
    </dgm:pt>
    <dgm:pt modelId="{C197378F-E97F-489C-B4AA-4A55BECABAC0}" type="pres">
      <dgm:prSet presAssocID="{FDB57B45-0DE6-441B-B360-26631BCB6F07}" presName="spNode" presStyleCnt="0"/>
      <dgm:spPr/>
    </dgm:pt>
    <dgm:pt modelId="{521F5677-E9FB-402C-B096-BC8D097A84D5}" type="pres">
      <dgm:prSet presAssocID="{9C67038E-5608-49C5-9292-9C2DA70CCD80}" presName="sibTrans" presStyleLbl="sibTrans1D1" presStyleIdx="2" presStyleCnt="5"/>
      <dgm:spPr/>
    </dgm:pt>
    <dgm:pt modelId="{95B1A156-AED4-481E-9216-683709E89103}" type="pres">
      <dgm:prSet presAssocID="{4296A31F-0536-4FDC-81A0-C3809CDFCACF}" presName="node" presStyleLbl="node1" presStyleIdx="3" presStyleCnt="5" custScaleX="149489" custScaleY="117721">
        <dgm:presLayoutVars>
          <dgm:bulletEnabled val="1"/>
        </dgm:presLayoutVars>
      </dgm:prSet>
      <dgm:spPr/>
    </dgm:pt>
    <dgm:pt modelId="{C3E2C8DB-5398-4260-888E-E25F50B8ABA6}" type="pres">
      <dgm:prSet presAssocID="{4296A31F-0536-4FDC-81A0-C3809CDFCACF}" presName="spNode" presStyleCnt="0"/>
      <dgm:spPr/>
    </dgm:pt>
    <dgm:pt modelId="{A6CFE5B9-7EE2-41CA-97B1-66E636EB13EF}" type="pres">
      <dgm:prSet presAssocID="{8051D20F-B994-4BCF-A015-64487A6CA6FD}" presName="sibTrans" presStyleLbl="sibTrans1D1" presStyleIdx="3" presStyleCnt="5"/>
      <dgm:spPr/>
    </dgm:pt>
    <dgm:pt modelId="{2158DEAD-A558-410F-AABD-CF33D93C7AB2}" type="pres">
      <dgm:prSet presAssocID="{F8E27BBC-7B25-459E-88EB-C56C434A40CE}" presName="node" presStyleLbl="node1" presStyleIdx="4" presStyleCnt="5">
        <dgm:presLayoutVars>
          <dgm:bulletEnabled val="1"/>
        </dgm:presLayoutVars>
      </dgm:prSet>
      <dgm:spPr/>
    </dgm:pt>
    <dgm:pt modelId="{E79D540C-0CB3-4012-BA24-309BD8BBB0DB}" type="pres">
      <dgm:prSet presAssocID="{F8E27BBC-7B25-459E-88EB-C56C434A40CE}" presName="spNode" presStyleCnt="0"/>
      <dgm:spPr/>
    </dgm:pt>
    <dgm:pt modelId="{921512F5-97FE-4A08-8457-B1F92311F0E6}" type="pres">
      <dgm:prSet presAssocID="{22FF787C-E9C0-4616-84F7-440A6357BBA6}" presName="sibTrans" presStyleLbl="sibTrans1D1" presStyleIdx="4" presStyleCnt="5"/>
      <dgm:spPr/>
    </dgm:pt>
  </dgm:ptLst>
  <dgm:cxnLst>
    <dgm:cxn modelId="{67E44D06-F386-4644-8352-C7FA1E8B97F3}" type="presOf" srcId="{55C1FC28-0B94-4DFE-B9A3-BD79A437F32B}" destId="{E44D3187-1C55-405B-B286-2B90A064B53D}" srcOrd="0" destOrd="0" presId="urn:microsoft.com/office/officeart/2005/8/layout/cycle5"/>
    <dgm:cxn modelId="{62D71209-F273-4554-87F1-54E4ECD87885}" type="presOf" srcId="{FDB57B45-0DE6-441B-B360-26631BCB6F07}" destId="{A1540B9D-2C6B-4151-A6DA-5F4DF4F51E7C}" srcOrd="0" destOrd="0" presId="urn:microsoft.com/office/officeart/2005/8/layout/cycle5"/>
    <dgm:cxn modelId="{C4E25228-968D-4E0B-9DEB-A587EF4FF4E9}" type="presOf" srcId="{22FF787C-E9C0-4616-84F7-440A6357BBA6}" destId="{921512F5-97FE-4A08-8457-B1F92311F0E6}" srcOrd="0" destOrd="0" presId="urn:microsoft.com/office/officeart/2005/8/layout/cycle5"/>
    <dgm:cxn modelId="{6EB7CB2B-C876-43E3-803D-053C48E3CC06}" type="presOf" srcId="{1DE2AB8C-624D-42B6-B7AE-72A532B112A8}" destId="{E33E0FEF-1DB8-40E3-A975-509D722EB305}" srcOrd="0" destOrd="0" presId="urn:microsoft.com/office/officeart/2005/8/layout/cycle5"/>
    <dgm:cxn modelId="{BD235C3A-B73C-492D-A040-D0CFFF0073FD}" srcId="{DE285D7E-B415-47E6-A028-9D16AD1F334F}" destId="{F8E27BBC-7B25-459E-88EB-C56C434A40CE}" srcOrd="4" destOrd="0" parTransId="{3B172B3E-3379-4DE9-911E-5C344C82BE87}" sibTransId="{22FF787C-E9C0-4616-84F7-440A6357BBA6}"/>
    <dgm:cxn modelId="{85DD9A3C-9780-4573-8F40-4F01A2752472}" srcId="{DE285D7E-B415-47E6-A028-9D16AD1F334F}" destId="{4296A31F-0536-4FDC-81A0-C3809CDFCACF}" srcOrd="3" destOrd="0" parTransId="{78612961-C0DF-46BE-92FD-7EA82A91CEE2}" sibTransId="{8051D20F-B994-4BCF-A015-64487A6CA6FD}"/>
    <dgm:cxn modelId="{8F7CD74E-2ED2-42A7-BFB2-CB5CD5194678}" type="presOf" srcId="{9C67038E-5608-49C5-9292-9C2DA70CCD80}" destId="{521F5677-E9FB-402C-B096-BC8D097A84D5}" srcOrd="0" destOrd="0" presId="urn:microsoft.com/office/officeart/2005/8/layout/cycle5"/>
    <dgm:cxn modelId="{CEBE3E55-EDFE-4B83-B132-2C94402D8D85}" type="presOf" srcId="{F8E27BBC-7B25-459E-88EB-C56C434A40CE}" destId="{2158DEAD-A558-410F-AABD-CF33D93C7AB2}" srcOrd="0" destOrd="0" presId="urn:microsoft.com/office/officeart/2005/8/layout/cycle5"/>
    <dgm:cxn modelId="{40B53C86-98B5-42F0-A60B-008B1B11D6B5}" srcId="{DE285D7E-B415-47E6-A028-9D16AD1F334F}" destId="{A79E7895-81D5-40B8-86BF-6D8BBCA33EE2}" srcOrd="0" destOrd="0" parTransId="{5BF908CE-2263-4F98-8D1E-B4D128BD9A3B}" sibTransId="{55C1FC28-0B94-4DFE-B9A3-BD79A437F32B}"/>
    <dgm:cxn modelId="{583D1C91-9CE0-443C-A532-DA54AD001586}" srcId="{DE285D7E-B415-47E6-A028-9D16AD1F334F}" destId="{FDB57B45-0DE6-441B-B360-26631BCB6F07}" srcOrd="2" destOrd="0" parTransId="{64A82B34-29A2-4B95-9214-039115518286}" sibTransId="{9C67038E-5608-49C5-9292-9C2DA70CCD80}"/>
    <dgm:cxn modelId="{3CDE95AE-8D75-4270-93FB-0670734E019C}" type="presOf" srcId="{A79E7895-81D5-40B8-86BF-6D8BBCA33EE2}" destId="{333DCAFD-2057-4406-B909-31620A3F8BF5}" srcOrd="0" destOrd="0" presId="urn:microsoft.com/office/officeart/2005/8/layout/cycle5"/>
    <dgm:cxn modelId="{28CE54B6-5C9D-4074-990F-2B32020FF3D7}" type="presOf" srcId="{E3CE74CA-FEAF-4432-A2EB-21FED153C40A}" destId="{3CAE475B-4A45-4B89-9F34-1206316FD30F}" srcOrd="0" destOrd="0" presId="urn:microsoft.com/office/officeart/2005/8/layout/cycle5"/>
    <dgm:cxn modelId="{26F5E1C5-DA92-4CE5-9A98-386EC36301B4}" type="presOf" srcId="{DE285D7E-B415-47E6-A028-9D16AD1F334F}" destId="{CC4C9627-B415-4264-B212-7BC6C80319D1}" srcOrd="0" destOrd="0" presId="urn:microsoft.com/office/officeart/2005/8/layout/cycle5"/>
    <dgm:cxn modelId="{2925B2D0-38BF-4DCB-B080-1E7E6744411C}" type="presOf" srcId="{8051D20F-B994-4BCF-A015-64487A6CA6FD}" destId="{A6CFE5B9-7EE2-41CA-97B1-66E636EB13EF}" srcOrd="0" destOrd="0" presId="urn:microsoft.com/office/officeart/2005/8/layout/cycle5"/>
    <dgm:cxn modelId="{E7F07AD3-09CD-4CFC-AC6D-1ADBD7258ABE}" srcId="{DE285D7E-B415-47E6-A028-9D16AD1F334F}" destId="{1DE2AB8C-624D-42B6-B7AE-72A532B112A8}" srcOrd="1" destOrd="0" parTransId="{B98AB371-293D-4284-A045-1A2D6A24588A}" sibTransId="{E3CE74CA-FEAF-4432-A2EB-21FED153C40A}"/>
    <dgm:cxn modelId="{16DE44DC-4DA9-4321-A2A7-E7236D91E317}" type="presOf" srcId="{4296A31F-0536-4FDC-81A0-C3809CDFCACF}" destId="{95B1A156-AED4-481E-9216-683709E89103}" srcOrd="0" destOrd="0" presId="urn:microsoft.com/office/officeart/2005/8/layout/cycle5"/>
    <dgm:cxn modelId="{F8F48052-5EA5-4287-BFD1-845A4D5ACC2D}" type="presParOf" srcId="{CC4C9627-B415-4264-B212-7BC6C80319D1}" destId="{333DCAFD-2057-4406-B909-31620A3F8BF5}" srcOrd="0" destOrd="0" presId="urn:microsoft.com/office/officeart/2005/8/layout/cycle5"/>
    <dgm:cxn modelId="{7CC3CC29-3A00-4394-872B-CC86FF8CD7FB}" type="presParOf" srcId="{CC4C9627-B415-4264-B212-7BC6C80319D1}" destId="{ECC90090-E7A5-450A-94B5-71834F2C74DA}" srcOrd="1" destOrd="0" presId="urn:microsoft.com/office/officeart/2005/8/layout/cycle5"/>
    <dgm:cxn modelId="{18FF0515-73AA-494F-AFB5-359D85FA2A60}" type="presParOf" srcId="{CC4C9627-B415-4264-B212-7BC6C80319D1}" destId="{E44D3187-1C55-405B-B286-2B90A064B53D}" srcOrd="2" destOrd="0" presId="urn:microsoft.com/office/officeart/2005/8/layout/cycle5"/>
    <dgm:cxn modelId="{C3652BAB-E49A-4638-A424-31D7882EE82B}" type="presParOf" srcId="{CC4C9627-B415-4264-B212-7BC6C80319D1}" destId="{E33E0FEF-1DB8-40E3-A975-509D722EB305}" srcOrd="3" destOrd="0" presId="urn:microsoft.com/office/officeart/2005/8/layout/cycle5"/>
    <dgm:cxn modelId="{B4436013-D5CC-4BD3-9521-660BCBA1357B}" type="presParOf" srcId="{CC4C9627-B415-4264-B212-7BC6C80319D1}" destId="{B548BDC9-F114-47EB-9D65-B8DEE0808B53}" srcOrd="4" destOrd="0" presId="urn:microsoft.com/office/officeart/2005/8/layout/cycle5"/>
    <dgm:cxn modelId="{69069C0E-4C32-46A3-B8D8-9CCA906DBAAB}" type="presParOf" srcId="{CC4C9627-B415-4264-B212-7BC6C80319D1}" destId="{3CAE475B-4A45-4B89-9F34-1206316FD30F}" srcOrd="5" destOrd="0" presId="urn:microsoft.com/office/officeart/2005/8/layout/cycle5"/>
    <dgm:cxn modelId="{527BAA83-4FF1-414F-B961-99B397D916DB}" type="presParOf" srcId="{CC4C9627-B415-4264-B212-7BC6C80319D1}" destId="{A1540B9D-2C6B-4151-A6DA-5F4DF4F51E7C}" srcOrd="6" destOrd="0" presId="urn:microsoft.com/office/officeart/2005/8/layout/cycle5"/>
    <dgm:cxn modelId="{21DCF1E9-24F8-4FFA-A1E9-81C8C9C07EBA}" type="presParOf" srcId="{CC4C9627-B415-4264-B212-7BC6C80319D1}" destId="{C197378F-E97F-489C-B4AA-4A55BECABAC0}" srcOrd="7" destOrd="0" presId="urn:microsoft.com/office/officeart/2005/8/layout/cycle5"/>
    <dgm:cxn modelId="{532657F1-7D59-4382-8691-A5380E2389CE}" type="presParOf" srcId="{CC4C9627-B415-4264-B212-7BC6C80319D1}" destId="{521F5677-E9FB-402C-B096-BC8D097A84D5}" srcOrd="8" destOrd="0" presId="urn:microsoft.com/office/officeart/2005/8/layout/cycle5"/>
    <dgm:cxn modelId="{91541EE8-870B-420F-8C3E-019E2EE0EC80}" type="presParOf" srcId="{CC4C9627-B415-4264-B212-7BC6C80319D1}" destId="{95B1A156-AED4-481E-9216-683709E89103}" srcOrd="9" destOrd="0" presId="urn:microsoft.com/office/officeart/2005/8/layout/cycle5"/>
    <dgm:cxn modelId="{FB1F9079-7F53-437B-93CE-71D5D230BE21}" type="presParOf" srcId="{CC4C9627-B415-4264-B212-7BC6C80319D1}" destId="{C3E2C8DB-5398-4260-888E-E25F50B8ABA6}" srcOrd="10" destOrd="0" presId="urn:microsoft.com/office/officeart/2005/8/layout/cycle5"/>
    <dgm:cxn modelId="{DB37206D-1707-4328-884C-7BDD948F094D}" type="presParOf" srcId="{CC4C9627-B415-4264-B212-7BC6C80319D1}" destId="{A6CFE5B9-7EE2-41CA-97B1-66E636EB13EF}" srcOrd="11" destOrd="0" presId="urn:microsoft.com/office/officeart/2005/8/layout/cycle5"/>
    <dgm:cxn modelId="{C4D94952-9161-4F1F-8DFD-4C95871F1E65}" type="presParOf" srcId="{CC4C9627-B415-4264-B212-7BC6C80319D1}" destId="{2158DEAD-A558-410F-AABD-CF33D93C7AB2}" srcOrd="12" destOrd="0" presId="urn:microsoft.com/office/officeart/2005/8/layout/cycle5"/>
    <dgm:cxn modelId="{A8319FAC-9787-4546-A6B6-DDD8FED51782}" type="presParOf" srcId="{CC4C9627-B415-4264-B212-7BC6C80319D1}" destId="{E79D540C-0CB3-4012-BA24-309BD8BBB0DB}" srcOrd="13" destOrd="0" presId="urn:microsoft.com/office/officeart/2005/8/layout/cycle5"/>
    <dgm:cxn modelId="{2BD7FA4C-EDEF-4E6F-AA1E-56740AD84AF9}" type="presParOf" srcId="{CC4C9627-B415-4264-B212-7BC6C80319D1}" destId="{921512F5-97FE-4A08-8457-B1F92311F0E6}" srcOrd="14"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3DCAFD-2057-4406-B909-31620A3F8BF5}">
      <dsp:nvSpPr>
        <dsp:cNvPr id="0" name=""/>
        <dsp:cNvSpPr/>
      </dsp:nvSpPr>
      <dsp:spPr>
        <a:xfrm>
          <a:off x="2471932" y="-17292"/>
          <a:ext cx="1152134" cy="867742"/>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Current year </a:t>
          </a:r>
          <a:r>
            <a:rPr lang="en-US" sz="1200" kern="1200"/>
            <a:t>EOYR-Student Transitions </a:t>
          </a:r>
          <a:r>
            <a:rPr lang="en-US" sz="1200" kern="1200" dirty="0"/>
            <a:t>Fields </a:t>
          </a:r>
        </a:p>
      </dsp:txBody>
      <dsp:txXfrm>
        <a:off x="2514292" y="25068"/>
        <a:ext cx="1067414" cy="783022"/>
      </dsp:txXfrm>
    </dsp:sp>
    <dsp:sp modelId="{E44D3187-1C55-405B-B286-2B90A064B53D}">
      <dsp:nvSpPr>
        <dsp:cNvPr id="0" name=""/>
        <dsp:cNvSpPr/>
      </dsp:nvSpPr>
      <dsp:spPr>
        <a:xfrm>
          <a:off x="1315405" y="416578"/>
          <a:ext cx="3465188" cy="3465188"/>
        </a:xfrm>
        <a:custGeom>
          <a:avLst/>
          <a:gdLst/>
          <a:ahLst/>
          <a:cxnLst/>
          <a:rect l="0" t="0" r="0" b="0"/>
          <a:pathLst>
            <a:path>
              <a:moveTo>
                <a:pt x="2508625" y="183511"/>
              </a:moveTo>
              <a:arcTo wR="1732594" hR="1732594" stAng="17796547" swAng="1331099"/>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33E0FEF-1DB8-40E3-A975-509D722EB305}">
      <dsp:nvSpPr>
        <dsp:cNvPr id="0" name=""/>
        <dsp:cNvSpPr/>
      </dsp:nvSpPr>
      <dsp:spPr>
        <a:xfrm>
          <a:off x="4028301" y="1179901"/>
          <a:ext cx="1334988" cy="867742"/>
        </a:xfrm>
        <a:prstGeom prst="roundRect">
          <a:avLst/>
        </a:prstGeom>
        <a:gradFill rotWithShape="0">
          <a:gsLst>
            <a:gs pos="0">
              <a:schemeClr val="accent2">
                <a:hueOff val="2667168"/>
                <a:satOff val="-8785"/>
                <a:lumOff val="196"/>
                <a:alphaOff val="0"/>
                <a:shade val="51000"/>
                <a:satMod val="130000"/>
              </a:schemeClr>
            </a:gs>
            <a:gs pos="80000">
              <a:schemeClr val="accent2">
                <a:hueOff val="2667168"/>
                <a:satOff val="-8785"/>
                <a:lumOff val="196"/>
                <a:alphaOff val="0"/>
                <a:shade val="93000"/>
                <a:satMod val="130000"/>
              </a:schemeClr>
            </a:gs>
            <a:gs pos="100000">
              <a:schemeClr val="accent2">
                <a:hueOff val="2667168"/>
                <a:satOff val="-8785"/>
                <a:lumOff val="19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Current Year </a:t>
          </a:r>
        </a:p>
        <a:p>
          <a:pPr marL="0" lvl="0" indent="0" algn="ctr" defTabSz="533400">
            <a:lnSpc>
              <a:spcPct val="90000"/>
            </a:lnSpc>
            <a:spcBef>
              <a:spcPct val="0"/>
            </a:spcBef>
            <a:spcAft>
              <a:spcPct val="35000"/>
            </a:spcAft>
            <a:buNone/>
          </a:pPr>
          <a:r>
            <a:rPr lang="en-US" sz="1200" kern="1200" dirty="0"/>
            <a:t>Next Year Students Filter</a:t>
          </a:r>
        </a:p>
      </dsp:txBody>
      <dsp:txXfrm>
        <a:off x="4070661" y="1222261"/>
        <a:ext cx="1250268" cy="783022"/>
      </dsp:txXfrm>
    </dsp:sp>
    <dsp:sp modelId="{3CAE475B-4A45-4B89-9F34-1206316FD30F}">
      <dsp:nvSpPr>
        <dsp:cNvPr id="0" name=""/>
        <dsp:cNvSpPr/>
      </dsp:nvSpPr>
      <dsp:spPr>
        <a:xfrm>
          <a:off x="1315405" y="416578"/>
          <a:ext cx="3465188" cy="3465188"/>
        </a:xfrm>
        <a:custGeom>
          <a:avLst/>
          <a:gdLst/>
          <a:ahLst/>
          <a:cxnLst/>
          <a:rect l="0" t="0" r="0" b="0"/>
          <a:pathLst>
            <a:path>
              <a:moveTo>
                <a:pt x="3462393" y="1830972"/>
              </a:moveTo>
              <a:arcTo wR="1732594" hR="1732594" stAng="21795304" swAng="1219248"/>
            </a:path>
          </a:pathLst>
        </a:custGeom>
        <a:noFill/>
        <a:ln w="9525" cap="flat" cmpd="sng" algn="ctr">
          <a:solidFill>
            <a:schemeClr val="accent2">
              <a:hueOff val="2667168"/>
              <a:satOff val="-8785"/>
              <a:lumOff val="196"/>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A1540B9D-2C6B-4151-A6DA-5F4DF4F51E7C}">
      <dsp:nvSpPr>
        <dsp:cNvPr id="0" name=""/>
        <dsp:cNvSpPr/>
      </dsp:nvSpPr>
      <dsp:spPr>
        <a:xfrm>
          <a:off x="3140572" y="3020451"/>
          <a:ext cx="1851642" cy="1060841"/>
        </a:xfrm>
        <a:prstGeom prst="roundRect">
          <a:avLst/>
        </a:prstGeom>
        <a:gradFill rotWithShape="0">
          <a:gsLst>
            <a:gs pos="0">
              <a:schemeClr val="accent2">
                <a:hueOff val="5334337"/>
                <a:satOff val="-17570"/>
                <a:lumOff val="392"/>
                <a:alphaOff val="0"/>
                <a:shade val="51000"/>
                <a:satMod val="130000"/>
              </a:schemeClr>
            </a:gs>
            <a:gs pos="80000">
              <a:schemeClr val="accent2">
                <a:hueOff val="5334337"/>
                <a:satOff val="-17570"/>
                <a:lumOff val="392"/>
                <a:alphaOff val="0"/>
                <a:shade val="93000"/>
                <a:satMod val="130000"/>
              </a:schemeClr>
            </a:gs>
            <a:gs pos="100000">
              <a:schemeClr val="accent2">
                <a:hueOff val="5334337"/>
                <a:satOff val="-17570"/>
                <a:lumOff val="392"/>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Current Year</a:t>
          </a:r>
        </a:p>
        <a:p>
          <a:pPr marL="0" lvl="0" indent="0" algn="ctr" defTabSz="533400">
            <a:lnSpc>
              <a:spcPct val="90000"/>
            </a:lnSpc>
            <a:spcBef>
              <a:spcPct val="0"/>
            </a:spcBef>
            <a:spcAft>
              <a:spcPct val="35000"/>
            </a:spcAft>
            <a:buNone/>
          </a:pPr>
          <a:r>
            <a:rPr lang="en-US" sz="1200" kern="1200" dirty="0"/>
            <a:t>Data Validation</a:t>
          </a:r>
        </a:p>
        <a:p>
          <a:pPr marL="0" lvl="0" indent="0" algn="ctr" defTabSz="533400">
            <a:lnSpc>
              <a:spcPct val="90000"/>
            </a:lnSpc>
            <a:spcBef>
              <a:spcPct val="0"/>
            </a:spcBef>
            <a:spcAft>
              <a:spcPct val="35000"/>
            </a:spcAft>
            <a:buNone/>
          </a:pPr>
          <a:r>
            <a:rPr lang="en-US" sz="1200" kern="1200" dirty="0"/>
            <a:t> EOYR Filter</a:t>
          </a:r>
        </a:p>
      </dsp:txBody>
      <dsp:txXfrm>
        <a:off x="3192358" y="3072237"/>
        <a:ext cx="1748070" cy="957269"/>
      </dsp:txXfrm>
    </dsp:sp>
    <dsp:sp modelId="{521F5677-E9FB-402C-B096-BC8D097A84D5}">
      <dsp:nvSpPr>
        <dsp:cNvPr id="0" name=""/>
        <dsp:cNvSpPr/>
      </dsp:nvSpPr>
      <dsp:spPr>
        <a:xfrm>
          <a:off x="1315405" y="416578"/>
          <a:ext cx="3465188" cy="3465188"/>
        </a:xfrm>
        <a:custGeom>
          <a:avLst/>
          <a:gdLst/>
          <a:ahLst/>
          <a:cxnLst/>
          <a:rect l="0" t="0" r="0" b="0"/>
          <a:pathLst>
            <a:path>
              <a:moveTo>
                <a:pt x="1802559" y="3463775"/>
              </a:moveTo>
              <a:arcTo wR="1732594" hR="1732594" stAng="5261139" swAng="134757"/>
            </a:path>
          </a:pathLst>
        </a:custGeom>
        <a:noFill/>
        <a:ln w="9525" cap="flat" cmpd="sng" algn="ctr">
          <a:solidFill>
            <a:schemeClr val="accent2">
              <a:hueOff val="5334337"/>
              <a:satOff val="-17570"/>
              <a:lumOff val="392"/>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5B1A156-AED4-481E-9216-683709E89103}">
      <dsp:nvSpPr>
        <dsp:cNvPr id="0" name=""/>
        <dsp:cNvSpPr/>
      </dsp:nvSpPr>
      <dsp:spPr>
        <a:xfrm>
          <a:off x="1031776" y="3040114"/>
          <a:ext cx="1995660" cy="1021515"/>
        </a:xfrm>
        <a:prstGeom prst="roundRect">
          <a:avLst/>
        </a:prstGeom>
        <a:gradFill rotWithShape="0">
          <a:gsLst>
            <a:gs pos="0">
              <a:schemeClr val="accent2">
                <a:hueOff val="8001505"/>
                <a:satOff val="-26356"/>
                <a:lumOff val="588"/>
                <a:alphaOff val="0"/>
                <a:shade val="51000"/>
                <a:satMod val="130000"/>
              </a:schemeClr>
            </a:gs>
            <a:gs pos="80000">
              <a:schemeClr val="accent2">
                <a:hueOff val="8001505"/>
                <a:satOff val="-26356"/>
                <a:lumOff val="588"/>
                <a:alphaOff val="0"/>
                <a:shade val="93000"/>
                <a:satMod val="130000"/>
              </a:schemeClr>
            </a:gs>
            <a:gs pos="100000">
              <a:schemeClr val="accent2">
                <a:hueOff val="8001505"/>
                <a:satOff val="-26356"/>
                <a:lumOff val="58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Current Year</a:t>
          </a:r>
        </a:p>
        <a:p>
          <a:pPr marL="0" lvl="0" indent="0" algn="ctr" defTabSz="533400">
            <a:lnSpc>
              <a:spcPct val="90000"/>
            </a:lnSpc>
            <a:spcBef>
              <a:spcPct val="0"/>
            </a:spcBef>
            <a:spcAft>
              <a:spcPct val="35000"/>
            </a:spcAft>
            <a:buNone/>
          </a:pPr>
          <a:r>
            <a:rPr lang="en-US" sz="1200" kern="1200" dirty="0"/>
            <a:t>Run a Quick Report of your Next Year Enrollments</a:t>
          </a:r>
        </a:p>
      </dsp:txBody>
      <dsp:txXfrm>
        <a:off x="1081642" y="3089980"/>
        <a:ext cx="1895928" cy="921783"/>
      </dsp:txXfrm>
    </dsp:sp>
    <dsp:sp modelId="{A6CFE5B9-7EE2-41CA-97B1-66E636EB13EF}">
      <dsp:nvSpPr>
        <dsp:cNvPr id="0" name=""/>
        <dsp:cNvSpPr/>
      </dsp:nvSpPr>
      <dsp:spPr>
        <a:xfrm>
          <a:off x="1315405" y="416578"/>
          <a:ext cx="3465188" cy="3465188"/>
        </a:xfrm>
        <a:custGeom>
          <a:avLst/>
          <a:gdLst/>
          <a:ahLst/>
          <a:cxnLst/>
          <a:rect l="0" t="0" r="0" b="0"/>
          <a:pathLst>
            <a:path>
              <a:moveTo>
                <a:pt x="152093" y="2442454"/>
              </a:moveTo>
              <a:arcTo wR="1732594" hR="1732594" stAng="9348805" swAng="1247224"/>
            </a:path>
          </a:pathLst>
        </a:custGeom>
        <a:noFill/>
        <a:ln w="9525" cap="flat" cmpd="sng" algn="ctr">
          <a:solidFill>
            <a:schemeClr val="accent2">
              <a:hueOff val="8001505"/>
              <a:satOff val="-26356"/>
              <a:lumOff val="588"/>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2158DEAD-A558-410F-AABD-CF33D93C7AB2}">
      <dsp:nvSpPr>
        <dsp:cNvPr id="0" name=""/>
        <dsp:cNvSpPr/>
      </dsp:nvSpPr>
      <dsp:spPr>
        <a:xfrm>
          <a:off x="732710" y="1179901"/>
          <a:ext cx="1334988" cy="867742"/>
        </a:xfrm>
        <a:prstGeom prst="roundRect">
          <a:avLst/>
        </a:prstGeom>
        <a:gradFill rotWithShape="0">
          <a:gsLst>
            <a:gs pos="0">
              <a:schemeClr val="accent2">
                <a:hueOff val="10668673"/>
                <a:satOff val="-35141"/>
                <a:lumOff val="784"/>
                <a:alphaOff val="0"/>
                <a:shade val="51000"/>
                <a:satMod val="130000"/>
              </a:schemeClr>
            </a:gs>
            <a:gs pos="80000">
              <a:schemeClr val="accent2">
                <a:hueOff val="10668673"/>
                <a:satOff val="-35141"/>
                <a:lumOff val="784"/>
                <a:alphaOff val="0"/>
                <a:shade val="93000"/>
                <a:satMod val="130000"/>
              </a:schemeClr>
            </a:gs>
            <a:gs pos="100000">
              <a:schemeClr val="accent2">
                <a:hueOff val="10668673"/>
                <a:satOff val="-35141"/>
                <a:lumOff val="78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EOYR Process runs, transition is complete</a:t>
          </a:r>
        </a:p>
      </dsp:txBody>
      <dsp:txXfrm>
        <a:off x="775070" y="1222261"/>
        <a:ext cx="1250268" cy="783022"/>
      </dsp:txXfrm>
    </dsp:sp>
    <dsp:sp modelId="{921512F5-97FE-4A08-8457-B1F92311F0E6}">
      <dsp:nvSpPr>
        <dsp:cNvPr id="0" name=""/>
        <dsp:cNvSpPr/>
      </dsp:nvSpPr>
      <dsp:spPr>
        <a:xfrm>
          <a:off x="1315405" y="416578"/>
          <a:ext cx="3465188" cy="3465188"/>
        </a:xfrm>
        <a:custGeom>
          <a:avLst/>
          <a:gdLst/>
          <a:ahLst/>
          <a:cxnLst/>
          <a:rect l="0" t="0" r="0" b="0"/>
          <a:pathLst>
            <a:path>
              <a:moveTo>
                <a:pt x="429082" y="591218"/>
              </a:moveTo>
              <a:arcTo wR="1732594" hR="1732594" stAng="13272354" swAng="1331099"/>
            </a:path>
          </a:pathLst>
        </a:custGeom>
        <a:noFill/>
        <a:ln w="9525" cap="flat" cmpd="sng" algn="ctr">
          <a:solidFill>
            <a:schemeClr val="accent2">
              <a:hueOff val="10668673"/>
              <a:satOff val="-35141"/>
              <a:lumOff val="784"/>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E1084D8D-BF38-48A8-A1B5-874619741AEA}" type="datetimeFigureOut">
              <a:rPr lang="en-US" smtClean="0"/>
              <a:t>4/1/2026</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99A5BACC-306A-4806-9BC5-1169DCB6A1A4}" type="slidenum">
              <a:rPr lang="en-US" smtClean="0"/>
              <a:t>‹#›</a:t>
            </a:fld>
            <a:endParaRPr lang="en-US"/>
          </a:p>
        </p:txBody>
      </p:sp>
    </p:spTree>
    <p:extLst>
      <p:ext uri="{BB962C8B-B14F-4D97-AF65-F5344CB8AC3E}">
        <p14:creationId xmlns:p14="http://schemas.microsoft.com/office/powerpoint/2010/main" val="3092200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A60DEB8C-6E73-4B5D-8D0E-BB805E25FAFF}" type="datetimeFigureOut">
              <a:rPr lang="en-CA" smtClean="0"/>
              <a:pPr/>
              <a:t>2026-04-01</a:t>
            </a:fld>
            <a:endParaRPr lang="en-CA"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BF3056C7-94C5-499F-800D-F9DD56FCAF52}" type="slidenum">
              <a:rPr lang="en-CA" smtClean="0"/>
              <a:pPr/>
              <a:t>‹#›</a:t>
            </a:fld>
            <a:endParaRPr lang="en-CA" dirty="0"/>
          </a:p>
        </p:txBody>
      </p:sp>
    </p:spTree>
    <p:extLst>
      <p:ext uri="{BB962C8B-B14F-4D97-AF65-F5344CB8AC3E}">
        <p14:creationId xmlns:p14="http://schemas.microsoft.com/office/powerpoint/2010/main" val="967310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3056C7-94C5-499F-800D-F9DD56FCAF52}" type="slidenum">
              <a:rPr kumimoji="0" lang="en-CA"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52857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School and a flag or you will get an error</a:t>
            </a:r>
          </a:p>
          <a:p>
            <a:endParaRPr lang="en-US" dirty="0"/>
          </a:p>
        </p:txBody>
      </p:sp>
      <p:sp>
        <p:nvSpPr>
          <p:cNvPr id="4" name="Slide Number Placeholder 3"/>
          <p:cNvSpPr>
            <a:spLocks noGrp="1"/>
          </p:cNvSpPr>
          <p:nvPr>
            <p:ph type="sldNum" sz="quarter" idx="5"/>
          </p:nvPr>
        </p:nvSpPr>
        <p:spPr/>
        <p:txBody>
          <a:bodyPr/>
          <a:lstStyle/>
          <a:p>
            <a:fld id="{BF3056C7-94C5-499F-800D-F9DD56FCAF52}" type="slidenum">
              <a:rPr lang="en-CA" smtClean="0"/>
              <a:pPr/>
              <a:t>16</a:t>
            </a:fld>
            <a:endParaRPr lang="en-CA" dirty="0"/>
          </a:p>
        </p:txBody>
      </p:sp>
    </p:spTree>
    <p:extLst>
      <p:ext uri="{BB962C8B-B14F-4D97-AF65-F5344CB8AC3E}">
        <p14:creationId xmlns:p14="http://schemas.microsoft.com/office/powerpoint/2010/main" val="33514220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3056C7-94C5-499F-800D-F9DD56FCAF52}" type="slidenum">
              <a:rPr lang="en-CA" smtClean="0"/>
              <a:pPr/>
              <a:t>17</a:t>
            </a:fld>
            <a:endParaRPr lang="en-CA" dirty="0"/>
          </a:p>
        </p:txBody>
      </p:sp>
    </p:spTree>
    <p:extLst>
      <p:ext uri="{BB962C8B-B14F-4D97-AF65-F5344CB8AC3E}">
        <p14:creationId xmlns:p14="http://schemas.microsoft.com/office/powerpoint/2010/main" val="2066033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prep – graduate your seniors, Update Next School field and Mass update students returning to the same school, Flag for withdraw at EOYR for students not returning</a:t>
            </a:r>
          </a:p>
          <a:p>
            <a:r>
              <a:rPr lang="en-US" dirty="0"/>
              <a:t>Fields – Next School, Next Homeroom (District Process), Diploma/SCCP date for graduating students, Pretransition Withdrawal Code</a:t>
            </a:r>
          </a:p>
          <a:p>
            <a:endParaRPr lang="en-US" dirty="0"/>
          </a:p>
        </p:txBody>
      </p:sp>
      <p:sp>
        <p:nvSpPr>
          <p:cNvPr id="4" name="Slide Number Placeholder 3"/>
          <p:cNvSpPr>
            <a:spLocks noGrp="1"/>
          </p:cNvSpPr>
          <p:nvPr>
            <p:ph type="sldNum" sz="quarter" idx="5"/>
          </p:nvPr>
        </p:nvSpPr>
        <p:spPr/>
        <p:txBody>
          <a:bodyPr/>
          <a:lstStyle/>
          <a:p>
            <a:fld id="{BF3056C7-94C5-499F-800D-F9DD56FCAF52}" type="slidenum">
              <a:rPr lang="en-CA" smtClean="0"/>
              <a:pPr/>
              <a:t>3</a:t>
            </a:fld>
            <a:endParaRPr lang="en-CA" dirty="0"/>
          </a:p>
        </p:txBody>
      </p:sp>
    </p:spTree>
    <p:extLst>
      <p:ext uri="{BB962C8B-B14F-4D97-AF65-F5344CB8AC3E}">
        <p14:creationId xmlns:p14="http://schemas.microsoft.com/office/powerpoint/2010/main" val="2631125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do not own a student record until they are ACTIVE in your school</a:t>
            </a:r>
          </a:p>
        </p:txBody>
      </p:sp>
      <p:sp>
        <p:nvSpPr>
          <p:cNvPr id="4" name="Slide Number Placeholder 3"/>
          <p:cNvSpPr>
            <a:spLocks noGrp="1"/>
          </p:cNvSpPr>
          <p:nvPr>
            <p:ph type="sldNum" sz="quarter" idx="5"/>
          </p:nvPr>
        </p:nvSpPr>
        <p:spPr/>
        <p:txBody>
          <a:bodyPr/>
          <a:lstStyle/>
          <a:p>
            <a:fld id="{BF3056C7-94C5-499F-800D-F9DD56FCAF52}" type="slidenum">
              <a:rPr lang="en-CA" smtClean="0"/>
              <a:pPr/>
              <a:t>4</a:t>
            </a:fld>
            <a:endParaRPr lang="en-CA" dirty="0"/>
          </a:p>
        </p:txBody>
      </p:sp>
    </p:spTree>
    <p:extLst>
      <p:ext uri="{BB962C8B-B14F-4D97-AF65-F5344CB8AC3E}">
        <p14:creationId xmlns:p14="http://schemas.microsoft.com/office/powerpoint/2010/main" val="3352205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EOYR – Little Joey is in Kindergarten right now and will moving to an out of catchment Elementary School.  What will it look like after EOYR process?</a:t>
            </a:r>
          </a:p>
          <a:p>
            <a:r>
              <a:rPr lang="en-CA" dirty="0"/>
              <a:t>Graduates students with these </a:t>
            </a:r>
            <a:r>
              <a:rPr lang="en-CA" b="1" dirty="0"/>
              <a:t>three indicators </a:t>
            </a:r>
            <a:r>
              <a:rPr lang="en-CA" dirty="0"/>
              <a:t>in place:</a:t>
            </a:r>
          </a:p>
          <a:p>
            <a:pPr lvl="1"/>
            <a:r>
              <a:rPr lang="en-CA" dirty="0"/>
              <a:t>Enrolment Status of Active or Active no Primary</a:t>
            </a:r>
          </a:p>
          <a:p>
            <a:pPr lvl="1"/>
            <a:r>
              <a:rPr lang="en-CA" dirty="0"/>
              <a:t>YOG=2026</a:t>
            </a:r>
          </a:p>
          <a:p>
            <a:endParaRPr lang="en-US" dirty="0"/>
          </a:p>
        </p:txBody>
      </p:sp>
      <p:sp>
        <p:nvSpPr>
          <p:cNvPr id="4" name="Slide Number Placeholder 3"/>
          <p:cNvSpPr>
            <a:spLocks noGrp="1"/>
          </p:cNvSpPr>
          <p:nvPr>
            <p:ph type="sldNum" sz="quarter" idx="5"/>
          </p:nvPr>
        </p:nvSpPr>
        <p:spPr/>
        <p:txBody>
          <a:bodyPr/>
          <a:lstStyle/>
          <a:p>
            <a:fld id="{BF3056C7-94C5-499F-800D-F9DD56FCAF52}" type="slidenum">
              <a:rPr lang="en-CA" smtClean="0"/>
              <a:pPr/>
              <a:t>5</a:t>
            </a:fld>
            <a:endParaRPr lang="en-CA" dirty="0"/>
          </a:p>
        </p:txBody>
      </p:sp>
    </p:spTree>
    <p:extLst>
      <p:ext uri="{BB962C8B-B14F-4D97-AF65-F5344CB8AC3E}">
        <p14:creationId xmlns:p14="http://schemas.microsoft.com/office/powerpoint/2010/main" val="1527422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EOYR – Student Transitions</a:t>
            </a:r>
          </a:p>
          <a:p>
            <a:r>
              <a:rPr lang="en-US" dirty="0"/>
              <a:t>Filters </a:t>
            </a:r>
          </a:p>
          <a:p>
            <a:r>
              <a:rPr lang="en-US" dirty="0"/>
              <a:t>Next Year Students – Students with the field entered at the school level</a:t>
            </a:r>
          </a:p>
          <a:p>
            <a:r>
              <a:rPr lang="en-US" dirty="0"/>
              <a:t>EOYR filter– checking data will not stall EOYR process or create bad data</a:t>
            </a:r>
          </a:p>
          <a:p>
            <a:r>
              <a:rPr lang="en-US" dirty="0"/>
              <a:t>Report - </a:t>
            </a:r>
          </a:p>
          <a:p>
            <a:endParaRPr lang="en-US" dirty="0"/>
          </a:p>
        </p:txBody>
      </p:sp>
      <p:sp>
        <p:nvSpPr>
          <p:cNvPr id="4" name="Slide Number Placeholder 3"/>
          <p:cNvSpPr>
            <a:spLocks noGrp="1"/>
          </p:cNvSpPr>
          <p:nvPr>
            <p:ph type="sldNum" sz="quarter" idx="5"/>
          </p:nvPr>
        </p:nvSpPr>
        <p:spPr/>
        <p:txBody>
          <a:bodyPr/>
          <a:lstStyle/>
          <a:p>
            <a:fld id="{BF3056C7-94C5-499F-800D-F9DD56FCAF52}" type="slidenum">
              <a:rPr lang="en-CA" smtClean="0"/>
              <a:pPr/>
              <a:t>6</a:t>
            </a:fld>
            <a:endParaRPr lang="en-CA" dirty="0"/>
          </a:p>
        </p:txBody>
      </p:sp>
    </p:spTree>
    <p:extLst>
      <p:ext uri="{BB962C8B-B14F-4D97-AF65-F5344CB8AC3E}">
        <p14:creationId xmlns:p14="http://schemas.microsoft.com/office/powerpoint/2010/main" val="2129949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Only one of these settings may be used for a student at EOYR, and not all students will require one of these settings.</a:t>
            </a:r>
          </a:p>
          <a:p>
            <a:endParaRPr lang="en-US" dirty="0"/>
          </a:p>
        </p:txBody>
      </p:sp>
      <p:sp>
        <p:nvSpPr>
          <p:cNvPr id="4" name="Slide Number Placeholder 3"/>
          <p:cNvSpPr>
            <a:spLocks noGrp="1"/>
          </p:cNvSpPr>
          <p:nvPr>
            <p:ph type="sldNum" sz="quarter" idx="5"/>
          </p:nvPr>
        </p:nvSpPr>
        <p:spPr/>
        <p:txBody>
          <a:bodyPr/>
          <a:lstStyle/>
          <a:p>
            <a:fld id="{BF3056C7-94C5-499F-800D-F9DD56FCAF52}" type="slidenum">
              <a:rPr lang="en-CA" smtClean="0"/>
              <a:pPr/>
              <a:t>11</a:t>
            </a:fld>
            <a:endParaRPr lang="en-CA" dirty="0"/>
          </a:p>
        </p:txBody>
      </p:sp>
    </p:spTree>
    <p:extLst>
      <p:ext uri="{BB962C8B-B14F-4D97-AF65-F5344CB8AC3E}">
        <p14:creationId xmlns:p14="http://schemas.microsoft.com/office/powerpoint/2010/main" val="1894601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Selecting more than will result in a fatal error and you will be notified by the Service Desk to change data</a:t>
            </a:r>
          </a:p>
          <a:p>
            <a:r>
              <a:rPr lang="en-US" dirty="0"/>
              <a:t>Caution these flags do not get reset at EOYR so checking all students is necessary.  TIP to click column header to sort for Y or N</a:t>
            </a:r>
          </a:p>
        </p:txBody>
      </p:sp>
      <p:sp>
        <p:nvSpPr>
          <p:cNvPr id="4" name="Slide Number Placeholder 3"/>
          <p:cNvSpPr>
            <a:spLocks noGrp="1"/>
          </p:cNvSpPr>
          <p:nvPr>
            <p:ph type="sldNum" sz="quarter" idx="5"/>
          </p:nvPr>
        </p:nvSpPr>
        <p:spPr/>
        <p:txBody>
          <a:bodyPr/>
          <a:lstStyle/>
          <a:p>
            <a:fld id="{BF3056C7-94C5-499F-800D-F9DD56FCAF52}" type="slidenum">
              <a:rPr lang="en-CA" smtClean="0"/>
              <a:pPr/>
              <a:t>12</a:t>
            </a:fld>
            <a:endParaRPr lang="en-CA" dirty="0"/>
          </a:p>
        </p:txBody>
      </p:sp>
    </p:spTree>
    <p:extLst>
      <p:ext uri="{BB962C8B-B14F-4D97-AF65-F5344CB8AC3E}">
        <p14:creationId xmlns:p14="http://schemas.microsoft.com/office/powerpoint/2010/main" val="1980260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sure you check your numbers frequently</a:t>
            </a:r>
          </a:p>
        </p:txBody>
      </p:sp>
      <p:sp>
        <p:nvSpPr>
          <p:cNvPr id="4" name="Slide Number Placeholder 3"/>
          <p:cNvSpPr>
            <a:spLocks noGrp="1"/>
          </p:cNvSpPr>
          <p:nvPr>
            <p:ph type="sldNum" sz="quarter" idx="5"/>
          </p:nvPr>
        </p:nvSpPr>
        <p:spPr/>
        <p:txBody>
          <a:bodyPr/>
          <a:lstStyle/>
          <a:p>
            <a:fld id="{BF3056C7-94C5-499F-800D-F9DD56FCAF52}" type="slidenum">
              <a:rPr lang="en-CA" smtClean="0"/>
              <a:pPr/>
              <a:t>13</a:t>
            </a:fld>
            <a:endParaRPr lang="en-CA" dirty="0"/>
          </a:p>
        </p:txBody>
      </p:sp>
    </p:spTree>
    <p:extLst>
      <p:ext uri="{BB962C8B-B14F-4D97-AF65-F5344CB8AC3E}">
        <p14:creationId xmlns:p14="http://schemas.microsoft.com/office/powerpoint/2010/main" val="5603187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15000"/>
              </a:lnSpc>
              <a:spcBef>
                <a:spcPts val="1200"/>
              </a:spcBef>
              <a:spcAft>
                <a:spcPts val="0"/>
              </a:spcAft>
              <a:buFont typeface="+mj-lt"/>
              <a:buAutoNum type="arabicPeriod"/>
            </a:pPr>
            <a:r>
              <a:rPr lang="en-US" dirty="0"/>
              <a:t>Next Year Associations - </a:t>
            </a:r>
            <a:r>
              <a:rPr lang="en-CA" sz="1800" dirty="0">
                <a:effectLst/>
                <a:latin typeface="Arial" panose="020B0604020202020204" pitchFamily="34" charset="0"/>
                <a:ea typeface="Rockwell" panose="02060603020205020403" pitchFamily="18" charset="0"/>
              </a:rPr>
              <a:t>Review the records in the list and note records that </a:t>
            </a:r>
            <a:r>
              <a:rPr lang="en-CA" sz="1800" b="1" i="1" dirty="0">
                <a:effectLst/>
                <a:latin typeface="Arial" panose="020B0604020202020204" pitchFamily="34" charset="0"/>
                <a:ea typeface="Rockwell" panose="02060603020205020403" pitchFamily="18" charset="0"/>
              </a:rPr>
              <a:t>do not</a:t>
            </a:r>
            <a:r>
              <a:rPr lang="en-CA" sz="1800" dirty="0">
                <a:effectLst/>
                <a:latin typeface="Arial" panose="020B0604020202020204" pitchFamily="34" charset="0"/>
                <a:ea typeface="Rockwell" panose="02060603020205020403" pitchFamily="18" charset="0"/>
              </a:rPr>
              <a:t> have an </a:t>
            </a:r>
            <a:r>
              <a:rPr lang="en-CA" sz="1800" b="1" dirty="0">
                <a:effectLst/>
                <a:latin typeface="Arial" panose="020B0604020202020204" pitchFamily="34" charset="0"/>
                <a:ea typeface="Rockwell" panose="02060603020205020403" pitchFamily="18" charset="0"/>
              </a:rPr>
              <a:t>End Date</a:t>
            </a:r>
            <a:r>
              <a:rPr lang="en-CA" sz="1800" dirty="0">
                <a:effectLst/>
                <a:latin typeface="Arial" panose="020B0604020202020204" pitchFamily="34" charset="0"/>
                <a:ea typeface="Rockwell" panose="02060603020205020403" pitchFamily="18" charset="0"/>
              </a:rPr>
              <a:t>.  </a:t>
            </a:r>
            <a:endParaRPr lang="en-US" sz="1800" dirty="0">
              <a:effectLst/>
              <a:latin typeface="Arial" panose="020B0604020202020204" pitchFamily="34" charset="0"/>
              <a:ea typeface="Rockwell" panose="02060603020205020403" pitchFamily="18" charset="0"/>
            </a:endParaRPr>
          </a:p>
          <a:p>
            <a:pPr marL="342900" marR="0" lvl="0" indent="-342900">
              <a:lnSpc>
                <a:spcPct val="115000"/>
              </a:lnSpc>
              <a:spcBef>
                <a:spcPts val="0"/>
              </a:spcBef>
              <a:spcAft>
                <a:spcPts val="0"/>
              </a:spcAft>
              <a:buFont typeface="+mj-lt"/>
              <a:buAutoNum type="arabicPeriod"/>
            </a:pPr>
            <a:r>
              <a:rPr lang="en-CA" sz="1800" dirty="0">
                <a:effectLst/>
                <a:latin typeface="Arial" panose="020B0604020202020204" pitchFamily="34" charset="0"/>
                <a:ea typeface="Rockwell" panose="02060603020205020403" pitchFamily="18" charset="0"/>
              </a:rPr>
              <a:t>Populate the </a:t>
            </a:r>
            <a:r>
              <a:rPr lang="en-CA" sz="1800" b="1" dirty="0">
                <a:effectLst/>
                <a:latin typeface="Arial" panose="020B0604020202020204" pitchFamily="34" charset="0"/>
                <a:ea typeface="Rockwell" panose="02060603020205020403" pitchFamily="18" charset="0"/>
              </a:rPr>
              <a:t>End Date</a:t>
            </a:r>
            <a:r>
              <a:rPr lang="en-CA" sz="1800" dirty="0">
                <a:effectLst/>
                <a:latin typeface="Arial" panose="020B0604020202020204" pitchFamily="34" charset="0"/>
                <a:ea typeface="Rockwell" panose="02060603020205020403" pitchFamily="18" charset="0"/>
              </a:rPr>
              <a:t> to a date on or before the current year Enterprise calendar year end field to ensure the association is ended through EOYR.</a:t>
            </a:r>
            <a:endParaRPr lang="en-US" sz="1800" dirty="0">
              <a:effectLst/>
              <a:latin typeface="Arial" panose="020B0604020202020204" pitchFamily="34" charset="0"/>
              <a:ea typeface="Rockwell" panose="02060603020205020403" pitchFamily="18" charset="0"/>
            </a:endParaRPr>
          </a:p>
          <a:p>
            <a:endParaRPr lang="en-US" dirty="0"/>
          </a:p>
        </p:txBody>
      </p:sp>
      <p:sp>
        <p:nvSpPr>
          <p:cNvPr id="4" name="Slide Number Placeholder 3"/>
          <p:cNvSpPr>
            <a:spLocks noGrp="1"/>
          </p:cNvSpPr>
          <p:nvPr>
            <p:ph type="sldNum" sz="quarter" idx="5"/>
          </p:nvPr>
        </p:nvSpPr>
        <p:spPr/>
        <p:txBody>
          <a:bodyPr/>
          <a:lstStyle/>
          <a:p>
            <a:fld id="{BF3056C7-94C5-499F-800D-F9DD56FCAF52}" type="slidenum">
              <a:rPr lang="en-CA" smtClean="0"/>
              <a:pPr/>
              <a:t>14</a:t>
            </a:fld>
            <a:endParaRPr lang="en-CA" dirty="0"/>
          </a:p>
        </p:txBody>
      </p:sp>
    </p:spTree>
    <p:extLst>
      <p:ext uri="{BB962C8B-B14F-4D97-AF65-F5344CB8AC3E}">
        <p14:creationId xmlns:p14="http://schemas.microsoft.com/office/powerpoint/2010/main" val="25728424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060848"/>
            <a:ext cx="8640960" cy="1393304"/>
          </a:xfrm>
        </p:spPr>
        <p:txBody>
          <a:bodyPr>
            <a:normAutofit/>
          </a:bodyPr>
          <a:lstStyle>
            <a:lvl1pPr algn="l">
              <a:defRPr sz="4000" b="1">
                <a:solidFill>
                  <a:schemeClr val="accent1">
                    <a:lumMod val="75000"/>
                  </a:schemeClr>
                </a:solidFill>
                <a:latin typeface="Albertus Extra Bold"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467544" y="3526160"/>
            <a:ext cx="7267128" cy="622920"/>
          </a:xfrm>
        </p:spPr>
        <p:txBody>
          <a:bodyPr>
            <a:normAutofit/>
          </a:bodyPr>
          <a:lstStyle>
            <a:lvl1pPr marL="0" indent="0" algn="l">
              <a:buNone/>
              <a:defRPr sz="2000" b="1">
                <a:solidFill>
                  <a:schemeClr val="accent2"/>
                </a:solidFill>
                <a:latin typeface="Albertus Extra Bol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Rectangle 9"/>
          <p:cNvSpPr/>
          <p:nvPr userDrawn="1"/>
        </p:nvSpPr>
        <p:spPr>
          <a:xfrm>
            <a:off x="-36512" y="0"/>
            <a:ext cx="9180512" cy="1664804"/>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4316" y="1664804"/>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13" name="Picture 12"/>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12360" y="6113822"/>
            <a:ext cx="1008112" cy="483529"/>
          </a:xfrm>
          <a:prstGeom prst="rect">
            <a:avLst/>
          </a:prstGeom>
          <a:noFill/>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172" y="524014"/>
            <a:ext cx="3792013" cy="1140790"/>
          </a:xfrm>
          <a:prstGeom prst="rect">
            <a:avLst/>
          </a:prstGeom>
        </p:spPr>
      </p:pic>
    </p:spTree>
    <p:extLst>
      <p:ext uri="{BB962C8B-B14F-4D97-AF65-F5344CB8AC3E}">
        <p14:creationId xmlns:p14="http://schemas.microsoft.com/office/powerpoint/2010/main" val="3513670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57200" y="130622"/>
            <a:ext cx="8229600" cy="706090"/>
          </a:xfrm>
        </p:spPr>
        <p:txBody>
          <a:bodyPr>
            <a:normAutofit/>
          </a:bodyPr>
          <a:lstStyle>
            <a:lvl1pPr algn="ctr">
              <a:defRPr sz="3600" b="1">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124744"/>
            <a:ext cx="8229600" cy="54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15803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angle 7"/>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3" name="Content Placeholder 2"/>
          <p:cNvSpPr>
            <a:spLocks noGrp="1"/>
          </p:cNvSpPr>
          <p:nvPr>
            <p:ph sz="half" idx="1"/>
          </p:nvPr>
        </p:nvSpPr>
        <p:spPr>
          <a:xfrm>
            <a:off x="457200" y="1340768"/>
            <a:ext cx="4038600" cy="478539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40768"/>
            <a:ext cx="4038600" cy="478539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8DB899-A4C4-4C39-9B0F-DF3F8E203246}"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6DDAFA-8B82-41B9-9A4A-817966F9335E}" type="slidenum">
              <a:rPr lang="en-US" smtClean="0"/>
              <a:pPr/>
              <a:t>‹#›</a:t>
            </a:fld>
            <a:endParaRPr lang="en-US" dirty="0"/>
          </a:p>
        </p:txBody>
      </p:sp>
      <p:sp>
        <p:nvSpPr>
          <p:cNvPr id="10" name="Title 1"/>
          <p:cNvSpPr>
            <a:spLocks noGrp="1"/>
          </p:cNvSpPr>
          <p:nvPr>
            <p:ph type="title"/>
          </p:nvPr>
        </p:nvSpPr>
        <p:spPr>
          <a:xfrm>
            <a:off x="457200" y="130622"/>
            <a:ext cx="8229600" cy="706090"/>
          </a:xfrm>
        </p:spPr>
        <p:txBody>
          <a:bodyPr>
            <a:normAutofit/>
          </a:bodyPr>
          <a:lstStyle>
            <a:lvl1pPr algn="ctr">
              <a:defRPr sz="3600" b="1">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662743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6876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060848"/>
            <a:ext cx="4040188" cy="406531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6876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060848"/>
            <a:ext cx="4041775" cy="406531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8DB899-A4C4-4C39-9B0F-DF3F8E203246}" type="datetimeFigureOut">
              <a:rPr lang="en-US" smtClean="0"/>
              <a:pPr/>
              <a:t>4/1/2026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F6DDAFA-8B82-41B9-9A4A-817966F9335E}" type="slidenum">
              <a:rPr lang="en-US" smtClean="0"/>
              <a:pPr/>
              <a:t>‹#›</a:t>
            </a:fld>
            <a:endParaRPr lang="en-US" dirty="0"/>
          </a:p>
        </p:txBody>
      </p:sp>
      <p:sp>
        <p:nvSpPr>
          <p:cNvPr id="10" name="Rectangle 9"/>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2" name="Title 1"/>
          <p:cNvSpPr>
            <a:spLocks noGrp="1"/>
          </p:cNvSpPr>
          <p:nvPr>
            <p:ph type="title"/>
          </p:nvPr>
        </p:nvSpPr>
        <p:spPr>
          <a:xfrm>
            <a:off x="457200" y="130622"/>
            <a:ext cx="8229600" cy="706090"/>
          </a:xfrm>
        </p:spPr>
        <p:txBody>
          <a:bodyPr>
            <a:normAutofit/>
          </a:bodyPr>
          <a:lstStyle>
            <a:lvl1pPr algn="ctr">
              <a:defRPr sz="3600" b="1">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35083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28DB899-A4C4-4C39-9B0F-DF3F8E203246}" type="datetimeFigureOut">
              <a:rPr lang="en-US" smtClean="0"/>
              <a:pPr/>
              <a:t>4/1/2026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F6DDAFA-8B82-41B9-9A4A-817966F9335E}" type="slidenum">
              <a:rPr lang="en-US" smtClean="0"/>
              <a:pPr/>
              <a:t>‹#›</a:t>
            </a:fld>
            <a:endParaRPr lang="en-US" dirty="0"/>
          </a:p>
        </p:txBody>
      </p:sp>
      <p:sp>
        <p:nvSpPr>
          <p:cNvPr id="6" name="Rectangle 5"/>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8" name="Title 1"/>
          <p:cNvSpPr>
            <a:spLocks noGrp="1"/>
          </p:cNvSpPr>
          <p:nvPr>
            <p:ph type="title"/>
          </p:nvPr>
        </p:nvSpPr>
        <p:spPr>
          <a:xfrm>
            <a:off x="457200" y="130622"/>
            <a:ext cx="8229600" cy="706090"/>
          </a:xfrm>
        </p:spPr>
        <p:txBody>
          <a:bodyPr>
            <a:normAutofit/>
          </a:bodyPr>
          <a:lstStyle>
            <a:lvl1pPr algn="ctr">
              <a:defRPr sz="3600" b="1">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74135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Title 1"/>
          <p:cNvSpPr>
            <a:spLocks noGrp="1"/>
          </p:cNvSpPr>
          <p:nvPr>
            <p:ph type="title"/>
          </p:nvPr>
        </p:nvSpPr>
        <p:spPr>
          <a:xfrm>
            <a:off x="457200" y="2646040"/>
            <a:ext cx="8229600" cy="1143000"/>
          </a:xfrm>
        </p:spPr>
        <p:txBody>
          <a:bodyPr/>
          <a:lstStyle>
            <a:lvl1pPr>
              <a:defRPr>
                <a:solidFill>
                  <a:schemeClr val="accent1"/>
                </a:solidFill>
              </a:defRPr>
            </a:lvl1pPr>
          </a:lstStyle>
          <a:p>
            <a:r>
              <a:rPr lang="en-US"/>
              <a:t>Click to edit Master title style</a:t>
            </a:r>
            <a:endParaRPr lang="en-US" dirty="0"/>
          </a:p>
        </p:txBody>
      </p:sp>
      <p:sp>
        <p:nvSpPr>
          <p:cNvPr id="9" name="Rectangle 8"/>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39850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74800"/>
            <a:ext cx="3008313" cy="670024"/>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1196752"/>
            <a:ext cx="5111750" cy="49294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916832"/>
            <a:ext cx="3008313" cy="420933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8DB899-A4C4-4C39-9B0F-DF3F8E203246}"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6DDAFA-8B82-41B9-9A4A-817966F9335E}" type="slidenum">
              <a:rPr lang="en-US" smtClean="0"/>
              <a:pPr/>
              <a:t>‹#›</a:t>
            </a:fld>
            <a:endParaRPr lang="en-US" dirty="0"/>
          </a:p>
        </p:txBody>
      </p:sp>
      <p:sp>
        <p:nvSpPr>
          <p:cNvPr id="8" name="Rectangle 7"/>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0" name="Title 1"/>
          <p:cNvSpPr txBox="1">
            <a:spLocks/>
          </p:cNvSpPr>
          <p:nvPr userDrawn="1"/>
        </p:nvSpPr>
        <p:spPr>
          <a:xfrm>
            <a:off x="457200" y="130622"/>
            <a:ext cx="822960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3600" b="1" kern="1200">
                <a:solidFill>
                  <a:schemeClr val="bg1"/>
                </a:solidFill>
                <a:latin typeface="+mj-lt"/>
                <a:ea typeface="+mj-ea"/>
                <a:cs typeface="+mj-cs"/>
              </a:defRPr>
            </a:lvl1pPr>
          </a:lstStyle>
          <a:p>
            <a:r>
              <a:rPr lang="en-US"/>
              <a:t>Click to edit Master title style</a:t>
            </a:r>
            <a:endParaRPr lang="en-US" dirty="0"/>
          </a:p>
        </p:txBody>
      </p:sp>
    </p:spTree>
    <p:extLst>
      <p:ext uri="{BB962C8B-B14F-4D97-AF65-F5344CB8AC3E}">
        <p14:creationId xmlns:p14="http://schemas.microsoft.com/office/powerpoint/2010/main" val="466613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196751"/>
            <a:ext cx="5486400" cy="353082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8DB899-A4C4-4C39-9B0F-DF3F8E203246}"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6DDAFA-8B82-41B9-9A4A-817966F9335E}" type="slidenum">
              <a:rPr lang="en-US" smtClean="0"/>
              <a:pPr/>
              <a:t>‹#›</a:t>
            </a:fld>
            <a:endParaRPr lang="en-US" dirty="0"/>
          </a:p>
        </p:txBody>
      </p:sp>
      <p:sp>
        <p:nvSpPr>
          <p:cNvPr id="8" name="Rectangle 7"/>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06731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8DB899-A4C4-4C39-9B0F-DF3F8E203246}" type="datetimeFigureOut">
              <a:rPr lang="en-US" smtClean="0"/>
              <a:pPr/>
              <a:t>4/1/2026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6DDAFA-8B82-41B9-9A4A-817966F9335E}" type="slidenum">
              <a:rPr lang="en-US" smtClean="0"/>
              <a:pPr/>
              <a:t>‹#›</a:t>
            </a:fld>
            <a:endParaRPr lang="en-US" dirty="0"/>
          </a:p>
        </p:txBody>
      </p:sp>
    </p:spTree>
    <p:extLst>
      <p:ext uri="{BB962C8B-B14F-4D97-AF65-F5344CB8AC3E}">
        <p14:creationId xmlns:p14="http://schemas.microsoft.com/office/powerpoint/2010/main" val="111553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SzPct val="83000"/>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diagramColors" Target="../diagrams/colors1.xml"/><Relationship Id="rId11" Type="http://schemas.openxmlformats.org/officeDocument/2006/relationships/image" Target="../media/image7.png"/><Relationship Id="rId5" Type="http://schemas.openxmlformats.org/officeDocument/2006/relationships/diagramQuickStyle" Target="../diagrams/quickStyle1.xml"/><Relationship Id="rId10" Type="http://schemas.openxmlformats.org/officeDocument/2006/relationships/image" Target="../media/image6.png"/><Relationship Id="rId4" Type="http://schemas.openxmlformats.org/officeDocument/2006/relationships/diagramLayout" Target="../diagrams/layout1.xml"/><Relationship Id="rId9"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10" y="1844083"/>
            <a:ext cx="9144000" cy="1107595"/>
          </a:xfrm>
        </p:spPr>
        <p:txBody>
          <a:bodyPr>
            <a:noAutofit/>
          </a:bodyPr>
          <a:lstStyle/>
          <a:p>
            <a:pPr algn="ctr"/>
            <a:r>
              <a:rPr lang="en-US" sz="3200" dirty="0"/>
              <a:t>Pre-Transition &amp; Preparation for EOYR</a:t>
            </a:r>
            <a:endParaRPr lang="en-US" sz="1800" dirty="0">
              <a:solidFill>
                <a:schemeClr val="accent1"/>
              </a:solidFill>
            </a:endParaRPr>
          </a:p>
        </p:txBody>
      </p:sp>
      <p:sp>
        <p:nvSpPr>
          <p:cNvPr id="4" name="Subtitle 2"/>
          <p:cNvSpPr>
            <a:spLocks noGrp="1"/>
          </p:cNvSpPr>
          <p:nvPr>
            <p:ph type="subTitle" idx="1"/>
          </p:nvPr>
        </p:nvSpPr>
        <p:spPr>
          <a:xfrm>
            <a:off x="7883" y="2971800"/>
            <a:ext cx="9144000" cy="533400"/>
          </a:xfrm>
        </p:spPr>
        <p:txBody>
          <a:bodyPr>
            <a:noAutofit/>
          </a:bodyPr>
          <a:lstStyle/>
          <a:p>
            <a:pPr algn="ctr"/>
            <a:r>
              <a:rPr lang="en-US" sz="2400" dirty="0">
                <a:solidFill>
                  <a:schemeClr val="tx1"/>
                </a:solidFill>
                <a:ea typeface="+mj-ea"/>
                <a:cs typeface="+mj-cs"/>
              </a:rPr>
              <a:t>Start time: 10:00 AM</a:t>
            </a:r>
            <a:endParaRPr lang="en-US" sz="1800" b="0" dirty="0">
              <a:solidFill>
                <a:schemeClr val="tx1"/>
              </a:solidFill>
              <a:ea typeface="+mj-ea"/>
              <a:cs typeface="+mj-cs"/>
            </a:endParaRPr>
          </a:p>
          <a:p>
            <a:pPr algn="ctr"/>
            <a:endParaRPr lang="en-US" sz="2400" dirty="0">
              <a:solidFill>
                <a:srgbClr val="FF0000"/>
              </a:solidFill>
              <a:ea typeface="+mj-ea"/>
              <a:cs typeface="+mj-cs"/>
            </a:endParaRPr>
          </a:p>
          <a:p>
            <a:pPr algn="ctr"/>
            <a:endParaRPr lang="en-US" sz="1600" b="0" i="1" dirty="0">
              <a:solidFill>
                <a:srgbClr val="234075"/>
              </a:solidFill>
              <a:ea typeface="+mj-ea"/>
              <a:cs typeface="+mj-cs"/>
            </a:endParaRPr>
          </a:p>
        </p:txBody>
      </p:sp>
      <p:sp>
        <p:nvSpPr>
          <p:cNvPr id="3" name="TextBox 2"/>
          <p:cNvSpPr txBox="1"/>
          <p:nvPr/>
        </p:nvSpPr>
        <p:spPr>
          <a:xfrm>
            <a:off x="457200" y="6341477"/>
            <a:ext cx="280412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rgbClr val="234075"/>
                </a:solidFill>
                <a:latin typeface="Albertus Extra Bold" pitchFamily="34" charset="0"/>
              </a:rPr>
              <a:t>April 9</a:t>
            </a:r>
            <a:r>
              <a:rPr kumimoji="0" lang="en-US" sz="1600" b="1" i="0" u="none" strike="noStrike" kern="1200" cap="none" spc="0" normalizeH="0" baseline="0" noProof="0" dirty="0">
                <a:ln>
                  <a:noFill/>
                </a:ln>
                <a:solidFill>
                  <a:srgbClr val="234075"/>
                </a:solidFill>
                <a:effectLst/>
                <a:uLnTx/>
                <a:uFillTx/>
                <a:latin typeface="Albertus Extra Bold" pitchFamily="34" charset="0"/>
                <a:ea typeface="+mn-ea"/>
                <a:cs typeface="+mn-cs"/>
              </a:rPr>
              <a:t>, 2026</a:t>
            </a:r>
          </a:p>
        </p:txBody>
      </p:sp>
      <p:sp>
        <p:nvSpPr>
          <p:cNvPr id="5" name="TextBox 4"/>
          <p:cNvSpPr txBox="1"/>
          <p:nvPr/>
        </p:nvSpPr>
        <p:spPr>
          <a:xfrm>
            <a:off x="396108" y="3657600"/>
            <a:ext cx="8351783" cy="193899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You can use the following numbers to dial in: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Victoria: </a:t>
            </a:r>
            <a:r>
              <a:rPr kumimoji="0" lang="en-US" sz="2400" b="1" i="0" u="none" strike="noStrike" kern="1200" cap="none" spc="0" normalizeH="0" baseline="0" noProof="0" dirty="0">
                <a:ln>
                  <a:noFill/>
                </a:ln>
                <a:solidFill>
                  <a:prstClr val="black"/>
                </a:solidFill>
                <a:effectLst/>
                <a:uLnTx/>
                <a:uFillTx/>
                <a:latin typeface="Calibri"/>
                <a:ea typeface="+mn-ea"/>
                <a:cs typeface="+mn-cs"/>
              </a:rPr>
              <a:t>1-778-401-6245</a:t>
            </a:r>
            <a:r>
              <a:rPr kumimoji="0" lang="en-US" sz="2400" b="0" i="0" u="none" strike="noStrike" kern="1200" cap="none" spc="0" normalizeH="0" baseline="0" noProof="0" dirty="0">
                <a:ln>
                  <a:noFill/>
                </a:ln>
                <a:solidFill>
                  <a:prstClr val="black"/>
                </a:solidFill>
                <a:effectLst/>
                <a:uLnTx/>
                <a:uFillTx/>
                <a:latin typeface="Calibri"/>
                <a:ea typeface="+mn-ea"/>
                <a:cs typeface="+mn-cs"/>
              </a:rPr>
              <a:t> | Vancouver:</a:t>
            </a:r>
            <a:r>
              <a:rPr kumimoji="0" lang="en-US" sz="2400" b="1" i="0" u="none" strike="noStrike" kern="1200" cap="none" spc="0" normalizeH="0" baseline="0" noProof="0" dirty="0">
                <a:ln>
                  <a:noFill/>
                </a:ln>
                <a:solidFill>
                  <a:prstClr val="black"/>
                </a:solidFill>
                <a:effectLst/>
                <a:uLnTx/>
                <a:uFillTx/>
                <a:latin typeface="Calibri"/>
                <a:ea typeface="+mn-ea"/>
                <a:cs typeface="+mn-cs"/>
              </a:rPr>
              <a:t> 1-604-449-4460 </a:t>
            </a: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Kelowna: </a:t>
            </a:r>
            <a:r>
              <a:rPr kumimoji="0" lang="en-US" sz="2400" b="1" i="0" u="none" strike="noStrike" kern="1200" cap="none" spc="0" normalizeH="0" baseline="0" noProof="0" dirty="0">
                <a:ln>
                  <a:noFill/>
                </a:ln>
                <a:solidFill>
                  <a:prstClr val="black"/>
                </a:solidFill>
                <a:effectLst/>
                <a:uLnTx/>
                <a:uFillTx/>
                <a:latin typeface="Calibri"/>
                <a:ea typeface="+mn-ea"/>
                <a:cs typeface="+mn-cs"/>
              </a:rPr>
              <a:t>1-236-361-9865</a:t>
            </a:r>
            <a:r>
              <a:rPr kumimoji="0" lang="en-US" sz="2400" b="0" i="0" u="none" strike="noStrike" kern="1200" cap="none" spc="0" normalizeH="0" baseline="0" noProof="0" dirty="0">
                <a:ln>
                  <a:noFill/>
                </a:ln>
                <a:solidFill>
                  <a:prstClr val="black"/>
                </a:solidFill>
                <a:effectLst/>
                <a:uLnTx/>
                <a:uFillTx/>
                <a:latin typeface="Calibri"/>
                <a:ea typeface="+mn-ea"/>
                <a:cs typeface="+mn-cs"/>
              </a:rPr>
              <a:t> | Whitehorse: </a:t>
            </a:r>
            <a:r>
              <a:rPr kumimoji="0" lang="en-US" sz="2400" b="1" i="0" u="none" strike="noStrike" kern="1200" cap="none" spc="0" normalizeH="0" baseline="0" noProof="0" dirty="0">
                <a:ln>
                  <a:noFill/>
                </a:ln>
                <a:solidFill>
                  <a:prstClr val="black"/>
                </a:solidFill>
                <a:effectLst/>
                <a:uLnTx/>
                <a:uFillTx/>
                <a:latin typeface="Calibri"/>
                <a:ea typeface="+mn-ea"/>
                <a:cs typeface="+mn-cs"/>
              </a:rPr>
              <a:t>1-867-457-0197</a:t>
            </a: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lvl="0" algn="ctr">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Conference ID: </a:t>
            </a:r>
            <a:r>
              <a:rPr lang="en-US" sz="2400" b="1" dirty="0"/>
              <a:t>429 103 840 781 58 </a:t>
            </a:r>
          </a:p>
          <a:p>
            <a:pPr lvl="0" algn="ctr">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During the calls, press</a:t>
            </a:r>
            <a:r>
              <a:rPr kumimoji="0" lang="en-US" sz="2400" b="1" i="0" u="none" strike="noStrike" kern="1200" cap="none" spc="0" normalizeH="0" baseline="0" noProof="0" dirty="0">
                <a:ln>
                  <a:noFill/>
                </a:ln>
                <a:solidFill>
                  <a:prstClr val="black"/>
                </a:solidFill>
                <a:effectLst/>
                <a:uLnTx/>
                <a:uFillTx/>
                <a:latin typeface="Calibri"/>
                <a:ea typeface="+mn-ea"/>
                <a:cs typeface="+mn-cs"/>
              </a:rPr>
              <a:t> *6 to mute</a:t>
            </a:r>
            <a:r>
              <a:rPr kumimoji="0" lang="en-US" sz="2400" b="0" i="0" u="none" strike="noStrike" kern="1200" cap="none" spc="0" normalizeH="0" baseline="0" noProof="0" dirty="0">
                <a:ln>
                  <a:noFill/>
                </a:ln>
                <a:solidFill>
                  <a:prstClr val="black"/>
                </a:solidFill>
                <a:effectLst/>
                <a:uLnTx/>
                <a:uFillTx/>
                <a:latin typeface="Calibri"/>
                <a:ea typeface="+mn-ea"/>
                <a:cs typeface="+mn-cs"/>
              </a:rPr>
              <a:t> your phone, or</a:t>
            </a:r>
            <a:r>
              <a:rPr kumimoji="0" lang="en-US" sz="2400" b="1" i="0" u="none" strike="noStrike" kern="1200" cap="none" spc="0" normalizeH="0" baseline="0" noProof="0" dirty="0">
                <a:ln>
                  <a:noFill/>
                </a:ln>
                <a:solidFill>
                  <a:prstClr val="black"/>
                </a:solidFill>
                <a:effectLst/>
                <a:uLnTx/>
                <a:uFillTx/>
                <a:latin typeface="Calibri"/>
                <a:ea typeface="+mn-ea"/>
                <a:cs typeface="+mn-cs"/>
              </a:rPr>
              <a:t> *7 to un-mute</a:t>
            </a: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cxnSp>
        <p:nvCxnSpPr>
          <p:cNvPr id="7" name="Straight Connector 6"/>
          <p:cNvCxnSpPr/>
          <p:nvPr/>
        </p:nvCxnSpPr>
        <p:spPr>
          <a:xfrm flipV="1">
            <a:off x="457200" y="3505200"/>
            <a:ext cx="8229600" cy="20122"/>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403991" y="5695146"/>
            <a:ext cx="8351783"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B0F0"/>
                </a:solidFill>
                <a:effectLst/>
                <a:uLnTx/>
                <a:uFillTx/>
                <a:latin typeface="Calibri"/>
                <a:ea typeface="+mn-ea"/>
                <a:cs typeface="+mn-cs"/>
              </a:rPr>
              <a:t>To preview the slides: use the </a:t>
            </a:r>
            <a:r>
              <a:rPr kumimoji="0" lang="en-US" sz="1800" b="1" i="1" u="none" strike="noStrike" kern="1200" cap="none" spc="0" normalizeH="0" baseline="0" noProof="0" dirty="0">
                <a:ln>
                  <a:noFill/>
                </a:ln>
                <a:solidFill>
                  <a:srgbClr val="00B0F0"/>
                </a:solidFill>
                <a:effectLst/>
                <a:uLnTx/>
                <a:uFillTx/>
                <a:latin typeface="Calibri"/>
                <a:ea typeface="+mn-ea"/>
                <a:cs typeface="+mn-cs"/>
              </a:rPr>
              <a:t>navigation arrows </a:t>
            </a:r>
            <a:r>
              <a:rPr kumimoji="0" lang="en-US" sz="1800" b="0" i="0" u="none" strike="noStrike" kern="1200" cap="none" spc="0" normalizeH="0" baseline="0" noProof="0" dirty="0">
                <a:ln>
                  <a:noFill/>
                </a:ln>
                <a:solidFill>
                  <a:srgbClr val="00B0F0"/>
                </a:solidFill>
                <a:effectLst/>
                <a:uLnTx/>
                <a:uFillTx/>
                <a:latin typeface="Calibri"/>
                <a:ea typeface="+mn-ea"/>
                <a:cs typeface="+mn-cs"/>
              </a:rPr>
              <a:t>at the top left and use</a:t>
            </a:r>
            <a:r>
              <a:rPr kumimoji="0" lang="en-US" sz="1800" b="0" i="1" u="none" strike="noStrike" kern="1200" cap="none" spc="0" normalizeH="0" baseline="0" noProof="0" dirty="0">
                <a:ln>
                  <a:noFill/>
                </a:ln>
                <a:solidFill>
                  <a:srgbClr val="00B0F0"/>
                </a:solidFill>
                <a:effectLst/>
                <a:uLnTx/>
                <a:uFillTx/>
                <a:latin typeface="Calibri"/>
                <a:ea typeface="+mn-ea"/>
                <a:cs typeface="+mn-cs"/>
              </a:rPr>
              <a:t> </a:t>
            </a:r>
            <a:r>
              <a:rPr kumimoji="0" lang="en-US" sz="1800" b="1" i="1" u="none" strike="noStrike" kern="1200" cap="none" spc="0" normalizeH="0" baseline="0" noProof="0" dirty="0">
                <a:ln>
                  <a:noFill/>
                </a:ln>
                <a:solidFill>
                  <a:srgbClr val="00B0F0"/>
                </a:solidFill>
                <a:effectLst/>
                <a:uLnTx/>
                <a:uFillTx/>
                <a:latin typeface="Calibri"/>
                <a:ea typeface="+mn-ea"/>
                <a:cs typeface="+mn-cs"/>
              </a:rPr>
              <a:t>click to presenter</a:t>
            </a:r>
            <a:r>
              <a:rPr kumimoji="0" lang="en-US" sz="1800" b="0" i="0" u="none" strike="noStrike" kern="1200" cap="none" spc="0" normalizeH="0" baseline="0" noProof="0" dirty="0">
                <a:ln>
                  <a:noFill/>
                </a:ln>
                <a:solidFill>
                  <a:srgbClr val="00B0F0"/>
                </a:solidFill>
                <a:effectLst/>
                <a:uLnTx/>
                <a:uFillTx/>
                <a:latin typeface="Calibri"/>
                <a:ea typeface="+mn-ea"/>
                <a:cs typeface="+mn-cs"/>
              </a:rPr>
              <a:t> when done </a:t>
            </a:r>
          </a:p>
        </p:txBody>
      </p:sp>
    </p:spTree>
    <p:extLst>
      <p:ext uri="{BB962C8B-B14F-4D97-AF65-F5344CB8AC3E}">
        <p14:creationId xmlns:p14="http://schemas.microsoft.com/office/powerpoint/2010/main" val="3990029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256857D-8F6E-4472-0017-8A5C0A2CBEFF}"/>
              </a:ext>
            </a:extLst>
          </p:cNvPr>
          <p:cNvSpPr>
            <a:spLocks noGrp="1"/>
          </p:cNvSpPr>
          <p:nvPr>
            <p:ph type="title"/>
          </p:nvPr>
        </p:nvSpPr>
        <p:spPr/>
        <p:txBody>
          <a:bodyPr/>
          <a:lstStyle/>
          <a:p>
            <a:r>
              <a:rPr lang="en-CA" dirty="0"/>
              <a:t>EOYR – Student Transitions Field Set</a:t>
            </a:r>
            <a:endParaRPr lang="en-US" dirty="0"/>
          </a:p>
        </p:txBody>
      </p:sp>
      <p:sp>
        <p:nvSpPr>
          <p:cNvPr id="4" name="Content Placeholder 3">
            <a:extLst>
              <a:ext uri="{FF2B5EF4-FFF2-40B4-BE49-F238E27FC236}">
                <a16:creationId xmlns:a16="http://schemas.microsoft.com/office/drawing/2014/main" id="{645705F4-6125-3C2E-A8E7-E87FFB305A66}"/>
              </a:ext>
            </a:extLst>
          </p:cNvPr>
          <p:cNvSpPr>
            <a:spLocks noGrp="1"/>
          </p:cNvSpPr>
          <p:nvPr>
            <p:ph idx="1"/>
          </p:nvPr>
        </p:nvSpPr>
        <p:spPr/>
        <p:txBody>
          <a:bodyPr/>
          <a:lstStyle/>
          <a:p>
            <a:r>
              <a:rPr lang="en-US" dirty="0"/>
              <a:t>Mass Update and Modify List functions can only be performed on Primary Active students. Set the filter to Primary Active Students if you intend to use these functions. </a:t>
            </a:r>
          </a:p>
          <a:p>
            <a:r>
              <a:rPr lang="en-US" dirty="0"/>
              <a:t>Only one EOYR Transition drop-down per student</a:t>
            </a:r>
          </a:p>
          <a:p>
            <a:r>
              <a:rPr lang="en-US" dirty="0"/>
              <a:t>Cannot use Next School field and Withdraw drop-down</a:t>
            </a:r>
          </a:p>
          <a:p>
            <a:endParaRPr lang="en-US" dirty="0"/>
          </a:p>
        </p:txBody>
      </p:sp>
    </p:spTree>
    <p:extLst>
      <p:ext uri="{BB962C8B-B14F-4D97-AF65-F5344CB8AC3E}">
        <p14:creationId xmlns:p14="http://schemas.microsoft.com/office/powerpoint/2010/main" val="831492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B3F26E5-AED6-6B1F-FD78-8C094E4BED2E}"/>
              </a:ext>
            </a:extLst>
          </p:cNvPr>
          <p:cNvSpPr>
            <a:spLocks noGrp="1"/>
          </p:cNvSpPr>
          <p:nvPr>
            <p:ph type="title"/>
          </p:nvPr>
        </p:nvSpPr>
        <p:spPr/>
        <p:txBody>
          <a:bodyPr/>
          <a:lstStyle/>
          <a:p>
            <a:r>
              <a:rPr lang="en-US" dirty="0"/>
              <a:t>Grade 12 Students</a:t>
            </a:r>
          </a:p>
        </p:txBody>
      </p:sp>
      <p:sp>
        <p:nvSpPr>
          <p:cNvPr id="4" name="Content Placeholder 3">
            <a:extLst>
              <a:ext uri="{FF2B5EF4-FFF2-40B4-BE49-F238E27FC236}">
                <a16:creationId xmlns:a16="http://schemas.microsoft.com/office/drawing/2014/main" id="{8DDF7C5F-2679-0066-7089-924516287414}"/>
              </a:ext>
            </a:extLst>
          </p:cNvPr>
          <p:cNvSpPr>
            <a:spLocks noGrp="1"/>
          </p:cNvSpPr>
          <p:nvPr>
            <p:ph idx="1"/>
          </p:nvPr>
        </p:nvSpPr>
        <p:spPr/>
        <p:txBody>
          <a:bodyPr>
            <a:normAutofit fontScale="85000" lnSpcReduction="10000"/>
          </a:bodyPr>
          <a:lstStyle/>
          <a:p>
            <a:r>
              <a:rPr lang="en-US" dirty="0" err="1"/>
              <a:t>NextSkl</a:t>
            </a:r>
            <a:r>
              <a:rPr lang="en-US" dirty="0"/>
              <a:t> &gt; Name:  Only populate for a grade 12 student who is moving to another primary school next year.  </a:t>
            </a:r>
          </a:p>
          <a:p>
            <a:r>
              <a:rPr lang="en-US" dirty="0" err="1"/>
              <a:t>NextHomeroom</a:t>
            </a:r>
            <a:r>
              <a:rPr lang="en-US" dirty="0"/>
              <a:t>:  Not applicable to grade 12 students who are graduating.</a:t>
            </a:r>
          </a:p>
          <a:p>
            <a:r>
              <a:rPr lang="en-US" dirty="0"/>
              <a:t>EOYR Transition:  Choose one; Graduate, Retain or Withdraw (see next slide).</a:t>
            </a:r>
          </a:p>
          <a:p>
            <a:r>
              <a:rPr lang="en-US" dirty="0"/>
              <a:t>Diploma/SCCP Date:  This field can be populated for Grade 12 students who are graduating or students completing their Evergreen Certification.  This date prints on the PSR card for Graduation Requirements Met. There may be students in the list who already have a date populated and have returned to take additional courses.  </a:t>
            </a:r>
          </a:p>
          <a:p>
            <a:endParaRPr lang="en-US" dirty="0"/>
          </a:p>
        </p:txBody>
      </p:sp>
    </p:spTree>
    <p:extLst>
      <p:ext uri="{BB962C8B-B14F-4D97-AF65-F5344CB8AC3E}">
        <p14:creationId xmlns:p14="http://schemas.microsoft.com/office/powerpoint/2010/main" val="1292369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73EEF-A7CA-4714-B0D4-4DA5D2465FCA}"/>
              </a:ext>
            </a:extLst>
          </p:cNvPr>
          <p:cNvSpPr>
            <a:spLocks noGrp="1"/>
          </p:cNvSpPr>
          <p:nvPr>
            <p:ph type="title"/>
          </p:nvPr>
        </p:nvSpPr>
        <p:spPr/>
        <p:txBody>
          <a:bodyPr/>
          <a:lstStyle/>
          <a:p>
            <a:r>
              <a:rPr lang="en-US" dirty="0"/>
              <a:t>Movement Flag Fields</a:t>
            </a:r>
          </a:p>
        </p:txBody>
      </p:sp>
      <p:sp>
        <p:nvSpPr>
          <p:cNvPr id="3" name="Content Placeholder 2">
            <a:extLst>
              <a:ext uri="{FF2B5EF4-FFF2-40B4-BE49-F238E27FC236}">
                <a16:creationId xmlns:a16="http://schemas.microsoft.com/office/drawing/2014/main" id="{663699FD-0743-47E7-9036-1A4867858C60}"/>
              </a:ext>
            </a:extLst>
          </p:cNvPr>
          <p:cNvSpPr>
            <a:spLocks noGrp="1"/>
          </p:cNvSpPr>
          <p:nvPr>
            <p:ph idx="1"/>
          </p:nvPr>
        </p:nvSpPr>
        <p:spPr>
          <a:xfrm>
            <a:off x="457200" y="1124744"/>
            <a:ext cx="6779096" cy="5400600"/>
          </a:xfrm>
        </p:spPr>
        <p:txBody>
          <a:bodyPr>
            <a:normAutofit/>
          </a:bodyPr>
          <a:lstStyle/>
          <a:p>
            <a:r>
              <a:rPr lang="en-US" sz="2800" dirty="0"/>
              <a:t>Retain*:  Use this drop-down only if a student is to be retained in the same grade and the EOYR process will add a year to the student YOG. </a:t>
            </a:r>
          </a:p>
          <a:p>
            <a:r>
              <a:rPr lang="en-US" sz="2800" dirty="0"/>
              <a:t>Withdraw*:  Using this drop-down is not necessary for students who are in Grade 12 and are graduating, the ‘Graduate’ drop-down is also a withdrawal.</a:t>
            </a:r>
          </a:p>
          <a:p>
            <a:r>
              <a:rPr lang="en-US" sz="2800" dirty="0"/>
              <a:t>Graduate*: Check this box for all graduating students not returning or continuing in another school. </a:t>
            </a:r>
          </a:p>
        </p:txBody>
      </p:sp>
      <p:pic>
        <p:nvPicPr>
          <p:cNvPr id="5" name="Picture 4">
            <a:extLst>
              <a:ext uri="{FF2B5EF4-FFF2-40B4-BE49-F238E27FC236}">
                <a16:creationId xmlns:a16="http://schemas.microsoft.com/office/drawing/2014/main" id="{18B7C70D-0C85-5FA2-F564-3153A2AE2FDF}"/>
              </a:ext>
            </a:extLst>
          </p:cNvPr>
          <p:cNvPicPr>
            <a:picLocks noChangeAspect="1"/>
          </p:cNvPicPr>
          <p:nvPr/>
        </p:nvPicPr>
        <p:blipFill>
          <a:blip r:embed="rId3"/>
          <a:stretch>
            <a:fillRect/>
          </a:stretch>
        </p:blipFill>
        <p:spPr>
          <a:xfrm>
            <a:off x="7396174" y="2348880"/>
            <a:ext cx="1275178" cy="1918215"/>
          </a:xfrm>
          <a:prstGeom prst="rect">
            <a:avLst/>
          </a:prstGeom>
          <a:ln w="28575">
            <a:solidFill>
              <a:schemeClr val="tx1"/>
            </a:solidFill>
          </a:ln>
        </p:spPr>
      </p:pic>
    </p:spTree>
    <p:extLst>
      <p:ext uri="{BB962C8B-B14F-4D97-AF65-F5344CB8AC3E}">
        <p14:creationId xmlns:p14="http://schemas.microsoft.com/office/powerpoint/2010/main" val="3373861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A4D9A-FD68-4FA8-8BA5-510CCB02E136}"/>
              </a:ext>
            </a:extLst>
          </p:cNvPr>
          <p:cNvSpPr>
            <a:spLocks noGrp="1"/>
          </p:cNvSpPr>
          <p:nvPr>
            <p:ph type="title"/>
          </p:nvPr>
        </p:nvSpPr>
        <p:spPr/>
        <p:txBody>
          <a:bodyPr/>
          <a:lstStyle/>
          <a:p>
            <a:r>
              <a:rPr lang="en-US" dirty="0"/>
              <a:t>Next School Name Field</a:t>
            </a:r>
          </a:p>
        </p:txBody>
      </p:sp>
      <p:sp>
        <p:nvSpPr>
          <p:cNvPr id="3" name="Content Placeholder 2">
            <a:extLst>
              <a:ext uri="{FF2B5EF4-FFF2-40B4-BE49-F238E27FC236}">
                <a16:creationId xmlns:a16="http://schemas.microsoft.com/office/drawing/2014/main" id="{B974727A-1087-4CCD-86A0-A4A254A4C040}"/>
              </a:ext>
            </a:extLst>
          </p:cNvPr>
          <p:cNvSpPr>
            <a:spLocks noGrp="1"/>
          </p:cNvSpPr>
          <p:nvPr>
            <p:ph idx="1"/>
          </p:nvPr>
        </p:nvSpPr>
        <p:spPr/>
        <p:txBody>
          <a:bodyPr>
            <a:normAutofit fontScale="92500" lnSpcReduction="10000"/>
          </a:bodyPr>
          <a:lstStyle/>
          <a:p>
            <a:r>
              <a:rPr lang="en-US" dirty="0"/>
              <a:t>This is where the student will end up after EOYR</a:t>
            </a:r>
          </a:p>
          <a:p>
            <a:r>
              <a:rPr lang="en-US" dirty="0"/>
              <a:t>Recommendation to remove </a:t>
            </a:r>
            <a:r>
              <a:rPr lang="en-US" dirty="0" err="1"/>
              <a:t>NextSkl</a:t>
            </a:r>
            <a:r>
              <a:rPr lang="en-US" dirty="0"/>
              <a:t>&gt;Name from student record if the student is </a:t>
            </a:r>
            <a:r>
              <a:rPr lang="en-US"/>
              <a:t>withdrawn from </a:t>
            </a:r>
            <a:r>
              <a:rPr lang="en-US" dirty="0"/>
              <a:t>current school before EOYR</a:t>
            </a:r>
          </a:p>
          <a:p>
            <a:r>
              <a:rPr lang="en-US" dirty="0"/>
              <a:t>This field reflects and projects enrollment numbers for next year for your school and students being pre-transitioned from another school to you. </a:t>
            </a:r>
          </a:p>
          <a:p>
            <a:pPr lvl="1"/>
            <a:r>
              <a:rPr lang="en-US" dirty="0">
                <a:solidFill>
                  <a:srgbClr val="FF0000"/>
                </a:solidFill>
              </a:rPr>
              <a:t>This field can be changed by schools that own that student anytime before EOYR.</a:t>
            </a:r>
          </a:p>
          <a:p>
            <a:r>
              <a:rPr lang="en-US" dirty="0"/>
              <a:t>Graduating Students should not have a Next School</a:t>
            </a:r>
          </a:p>
        </p:txBody>
      </p:sp>
    </p:spTree>
    <p:extLst>
      <p:ext uri="{BB962C8B-B14F-4D97-AF65-F5344CB8AC3E}">
        <p14:creationId xmlns:p14="http://schemas.microsoft.com/office/powerpoint/2010/main" val="3310435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Pre-Transition Reminders</a:t>
            </a:r>
          </a:p>
        </p:txBody>
      </p:sp>
      <p:sp>
        <p:nvSpPr>
          <p:cNvPr id="3" name="TextBox 2"/>
          <p:cNvSpPr txBox="1"/>
          <p:nvPr/>
        </p:nvSpPr>
        <p:spPr>
          <a:xfrm>
            <a:off x="539552" y="1052736"/>
            <a:ext cx="8229600" cy="5607689"/>
          </a:xfrm>
          <a:prstGeom prst="rect">
            <a:avLst/>
          </a:prstGeom>
          <a:noFill/>
        </p:spPr>
        <p:txBody>
          <a:bodyPr wrap="square" rtlCol="0">
            <a:spAutoFit/>
          </a:bodyPr>
          <a:lstStyle/>
          <a:p>
            <a:pPr marL="342900" lvl="0" indent="-342900">
              <a:spcBef>
                <a:spcPct val="20000"/>
              </a:spcBef>
              <a:buFont typeface="Arial" panose="020B0604020202020204" pitchFamily="34" charset="0"/>
              <a:buChar char="•"/>
            </a:pPr>
            <a:r>
              <a:rPr lang="en-CA" sz="2800" dirty="0"/>
              <a:t>Next School Field is admitting next year </a:t>
            </a:r>
          </a:p>
          <a:p>
            <a:pPr marL="800100" lvl="2" indent="-342900">
              <a:spcBef>
                <a:spcPct val="20000"/>
              </a:spcBef>
              <a:buFont typeface="Arial" panose="020B0604020202020204" pitchFamily="34" charset="0"/>
              <a:buChar char="•"/>
            </a:pPr>
            <a:r>
              <a:rPr lang="en-CA" sz="2800" dirty="0"/>
              <a:t>If the student is moving out of Province    </a:t>
            </a:r>
            <a:r>
              <a:rPr lang="en-CA" sz="2800" b="1" dirty="0"/>
              <a:t>DO NOT enter an OOP school </a:t>
            </a:r>
            <a:r>
              <a:rPr lang="en-CA" sz="2800" dirty="0"/>
              <a:t>in Next School</a:t>
            </a:r>
          </a:p>
          <a:p>
            <a:pPr marL="342900" indent="-342900">
              <a:spcBef>
                <a:spcPct val="20000"/>
              </a:spcBef>
              <a:buFont typeface="Arial" panose="020B0604020202020204" pitchFamily="34" charset="0"/>
              <a:buChar char="•"/>
            </a:pPr>
            <a:r>
              <a:rPr lang="en-CA" sz="2800" dirty="0"/>
              <a:t>Student pre-transitioned to feeder school - get a request for another school, do not change Next Year School till you talk to feeder school so they can remove next year courses.</a:t>
            </a:r>
          </a:p>
          <a:p>
            <a:pPr marL="342900" indent="-342900">
              <a:spcBef>
                <a:spcPct val="20000"/>
              </a:spcBef>
              <a:buFont typeface="Arial" panose="020B0604020202020204" pitchFamily="34" charset="0"/>
              <a:buChar char="•"/>
            </a:pPr>
            <a:r>
              <a:rPr lang="en-CA" sz="2800" dirty="0"/>
              <a:t>Next Year Secondary Associations are required for scheduling purposes, need to review membership records</a:t>
            </a:r>
          </a:p>
          <a:p>
            <a:pPr marL="800100" lvl="2" indent="-342900">
              <a:spcBef>
                <a:spcPct val="20000"/>
              </a:spcBef>
              <a:buFont typeface="Arial" panose="020B0604020202020204" pitchFamily="34" charset="0"/>
              <a:buChar char="•"/>
            </a:pPr>
            <a:r>
              <a:rPr lang="en-CA" sz="2800" b="1" dirty="0"/>
              <a:t>Global Top Tab &gt; Favorite Side Tab &gt; Student School Association</a:t>
            </a:r>
          </a:p>
        </p:txBody>
      </p:sp>
      <p:pic>
        <p:nvPicPr>
          <p:cNvPr id="1025" name="Picture 1" descr=" ">
            <a:extLst>
              <a:ext uri="{FF2B5EF4-FFF2-40B4-BE49-F238E27FC236}">
                <a16:creationId xmlns:a16="http://schemas.microsoft.com/office/drawing/2014/main" id="{CF93637B-B462-1250-C0DA-669D2A5C23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9050" cy="952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 ">
            <a:extLst>
              <a:ext uri="{FF2B5EF4-FFF2-40B4-BE49-F238E27FC236}">
                <a16:creationId xmlns:a16="http://schemas.microsoft.com/office/drawing/2014/main" id="{E8A025A6-07B3-45DF-0617-4D05644D65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9050" cy="95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 ">
            <a:extLst>
              <a:ext uri="{FF2B5EF4-FFF2-40B4-BE49-F238E27FC236}">
                <a16:creationId xmlns:a16="http://schemas.microsoft.com/office/drawing/2014/main" id="{D38BA019-F10E-E508-E0BA-CAF940B2E9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525" cy="257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039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EOYR Workflow</a:t>
            </a:r>
          </a:p>
        </p:txBody>
      </p:sp>
      <p:sp>
        <p:nvSpPr>
          <p:cNvPr id="3" name="TextBox 2"/>
          <p:cNvSpPr txBox="1"/>
          <p:nvPr/>
        </p:nvSpPr>
        <p:spPr>
          <a:xfrm>
            <a:off x="287524" y="1124744"/>
            <a:ext cx="8568952" cy="5386090"/>
          </a:xfrm>
          <a:prstGeom prst="rect">
            <a:avLst/>
          </a:prstGeom>
          <a:noFill/>
        </p:spPr>
        <p:txBody>
          <a:bodyPr wrap="square" rtlCol="0">
            <a:spAutoFit/>
          </a:bodyPr>
          <a:lstStyle/>
          <a:p>
            <a:pPr marL="514350" indent="-514350">
              <a:buFont typeface="+mj-lt"/>
              <a:buAutoNum type="arabicPeriod"/>
            </a:pPr>
            <a:r>
              <a:rPr lang="en-CA" sz="3200" dirty="0"/>
              <a:t>Schools enter specific Student Demographic settings for Primary Active students (Apr-Jun)</a:t>
            </a:r>
          </a:p>
          <a:p>
            <a:pPr marL="514350" indent="-514350">
              <a:buFont typeface="+mj-lt"/>
              <a:buAutoNum type="arabicPeriod"/>
            </a:pPr>
            <a:r>
              <a:rPr lang="en-CA" sz="3200" dirty="0"/>
              <a:t>Districts validate and confirm data </a:t>
            </a:r>
          </a:p>
          <a:p>
            <a:pPr marL="971550" lvl="1" indent="-514350">
              <a:buFont typeface="Arial" panose="020B0604020202020204" pitchFamily="34" charset="0"/>
              <a:buChar char="•"/>
            </a:pPr>
            <a:r>
              <a:rPr lang="en-CA" sz="2800" dirty="0"/>
              <a:t>Fix or </a:t>
            </a:r>
            <a:r>
              <a:rPr lang="en-CA" sz="2800" b="1" dirty="0"/>
              <a:t>communicate</a:t>
            </a:r>
            <a:r>
              <a:rPr lang="en-CA" sz="2800" dirty="0"/>
              <a:t> to schools</a:t>
            </a:r>
            <a:endParaRPr lang="en-CA" sz="1200" dirty="0"/>
          </a:p>
          <a:p>
            <a:pPr marL="514350" indent="-514350">
              <a:buFont typeface="+mj-lt"/>
              <a:buAutoNum type="arabicPeriod"/>
            </a:pPr>
            <a:r>
              <a:rPr lang="en-CA" sz="3200" dirty="0"/>
              <a:t>Fujitsu Helpdesk communicates EOYR Fatal Errors (starting mid-June)</a:t>
            </a:r>
          </a:p>
          <a:p>
            <a:pPr marL="514350" indent="-514350">
              <a:buFont typeface="+mj-lt"/>
              <a:buAutoNum type="arabicPeriod" startAt="4"/>
            </a:pPr>
            <a:r>
              <a:rPr lang="en-CA" sz="3200" dirty="0"/>
              <a:t>Districts validate and confirm data. Must be completed before start of EOYR</a:t>
            </a:r>
          </a:p>
          <a:p>
            <a:pPr marL="971550" lvl="1" indent="-514350">
              <a:buFont typeface="Arial" panose="020B0604020202020204" pitchFamily="34" charset="0"/>
              <a:buChar char="•"/>
            </a:pPr>
            <a:r>
              <a:rPr lang="en-CA" sz="2800" dirty="0"/>
              <a:t>Fix or </a:t>
            </a:r>
            <a:r>
              <a:rPr lang="en-CA" sz="2800" b="1" dirty="0"/>
              <a:t>communicate</a:t>
            </a:r>
            <a:r>
              <a:rPr lang="en-CA" sz="2800" dirty="0"/>
              <a:t> to schools</a:t>
            </a:r>
          </a:p>
          <a:p>
            <a:pPr marL="514350" indent="-514350">
              <a:buFont typeface="+mj-lt"/>
              <a:buAutoNum type="arabicPeriod" startAt="4"/>
            </a:pPr>
            <a:r>
              <a:rPr lang="en-CA" sz="3200" dirty="0"/>
              <a:t>EOYR Process transitions students based on the entered data </a:t>
            </a:r>
            <a:endParaRPr lang="en-CA" sz="2000" dirty="0"/>
          </a:p>
        </p:txBody>
      </p:sp>
    </p:spTree>
    <p:extLst>
      <p:ext uri="{BB962C8B-B14F-4D97-AF65-F5344CB8AC3E}">
        <p14:creationId xmlns:p14="http://schemas.microsoft.com/office/powerpoint/2010/main" val="2349234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F6A71-9C17-43EA-9014-143957F758A6}"/>
              </a:ext>
            </a:extLst>
          </p:cNvPr>
          <p:cNvSpPr>
            <a:spLocks noGrp="1"/>
          </p:cNvSpPr>
          <p:nvPr>
            <p:ph type="title"/>
          </p:nvPr>
        </p:nvSpPr>
        <p:spPr/>
        <p:txBody>
          <a:bodyPr/>
          <a:lstStyle/>
          <a:p>
            <a:r>
              <a:rPr lang="en-US" dirty="0"/>
              <a:t>Student Movement Scenarios Grid</a:t>
            </a:r>
          </a:p>
        </p:txBody>
      </p:sp>
      <p:pic>
        <p:nvPicPr>
          <p:cNvPr id="5" name="Picture 4">
            <a:extLst>
              <a:ext uri="{FF2B5EF4-FFF2-40B4-BE49-F238E27FC236}">
                <a16:creationId xmlns:a16="http://schemas.microsoft.com/office/drawing/2014/main" id="{0B695E0C-F72D-1C53-6991-39BE2E325D2E}"/>
              </a:ext>
            </a:extLst>
          </p:cNvPr>
          <p:cNvPicPr>
            <a:picLocks noChangeAspect="1"/>
          </p:cNvPicPr>
          <p:nvPr/>
        </p:nvPicPr>
        <p:blipFill>
          <a:blip r:embed="rId3"/>
          <a:stretch>
            <a:fillRect/>
          </a:stretch>
        </p:blipFill>
        <p:spPr>
          <a:xfrm>
            <a:off x="1331640" y="1196752"/>
            <a:ext cx="6264696" cy="5312621"/>
          </a:xfrm>
          <a:prstGeom prst="rect">
            <a:avLst/>
          </a:prstGeom>
        </p:spPr>
      </p:pic>
    </p:spTree>
    <p:extLst>
      <p:ext uri="{BB962C8B-B14F-4D97-AF65-F5344CB8AC3E}">
        <p14:creationId xmlns:p14="http://schemas.microsoft.com/office/powerpoint/2010/main" val="416961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Use the Grid – Share the Grid</a:t>
            </a:r>
          </a:p>
        </p:txBody>
      </p:sp>
      <p:sp>
        <p:nvSpPr>
          <p:cNvPr id="3" name="TextBox 2"/>
          <p:cNvSpPr txBox="1"/>
          <p:nvPr/>
        </p:nvSpPr>
        <p:spPr>
          <a:xfrm>
            <a:off x="179512" y="1268760"/>
            <a:ext cx="8784976" cy="5016758"/>
          </a:xfrm>
          <a:prstGeom prst="rect">
            <a:avLst/>
          </a:prstGeom>
          <a:noFill/>
        </p:spPr>
        <p:txBody>
          <a:bodyPr wrap="square" rtlCol="0">
            <a:spAutoFit/>
          </a:bodyPr>
          <a:lstStyle/>
          <a:p>
            <a:pPr marL="342900" indent="-342900">
              <a:spcBef>
                <a:spcPct val="20000"/>
              </a:spcBef>
              <a:buFont typeface="Arial" panose="020B0604020202020204" pitchFamily="34" charset="0"/>
              <a:buChar char="•"/>
            </a:pPr>
            <a:r>
              <a:rPr lang="en-US" sz="3200" dirty="0"/>
              <a:t>Where is the Student Movement Grid? </a:t>
            </a:r>
          </a:p>
          <a:p>
            <a:pPr marL="800100" lvl="2" indent="-342900">
              <a:spcBef>
                <a:spcPct val="20000"/>
              </a:spcBef>
              <a:buFont typeface="Arial" panose="020B0604020202020204" pitchFamily="34" charset="0"/>
              <a:buChar char="•"/>
            </a:pPr>
            <a:r>
              <a:rPr lang="en-US" sz="3200" dirty="0"/>
              <a:t>MyEducationBC.info &gt; School User Resources &gt; End of Year Rollover</a:t>
            </a:r>
          </a:p>
          <a:p>
            <a:pPr marL="1257300" lvl="3" indent="-342900">
              <a:spcBef>
                <a:spcPct val="20000"/>
              </a:spcBef>
              <a:buFont typeface="Arial" panose="020B0604020202020204" pitchFamily="34" charset="0"/>
              <a:buChar char="•"/>
            </a:pPr>
            <a:r>
              <a:rPr lang="en-US" sz="3200" dirty="0"/>
              <a:t>Section 2.5 - Student Movement Scenarios</a:t>
            </a:r>
          </a:p>
          <a:p>
            <a:pPr marL="800100" lvl="1" indent="-342900">
              <a:spcBef>
                <a:spcPct val="20000"/>
              </a:spcBef>
              <a:buFont typeface="Arial" panose="020B0604020202020204" pitchFamily="34" charset="0"/>
              <a:buChar char="•"/>
            </a:pPr>
            <a:r>
              <a:rPr lang="en-US" sz="3200" dirty="0"/>
              <a:t>L1 Information Station &gt; Resources and Recordings &gt; EOYR and Pre-Transition &gt; EOYR Student Movement table only</a:t>
            </a:r>
          </a:p>
          <a:p>
            <a:pPr marL="1257300" lvl="3" indent="-342900">
              <a:spcBef>
                <a:spcPct val="20000"/>
              </a:spcBef>
              <a:buFont typeface="Arial" panose="020B0604020202020204" pitchFamily="34" charset="0"/>
              <a:buChar char="•"/>
            </a:pPr>
            <a:r>
              <a:rPr lang="en-US" sz="3200" dirty="0"/>
              <a:t>Word version of Grid</a:t>
            </a:r>
          </a:p>
          <a:p>
            <a:pPr marL="1257300" lvl="3" indent="-342900">
              <a:spcBef>
                <a:spcPct val="20000"/>
              </a:spcBef>
              <a:buFont typeface="Arial" panose="020B0604020202020204" pitchFamily="34" charset="0"/>
              <a:buChar char="•"/>
            </a:pPr>
            <a:r>
              <a:rPr lang="en-US" sz="3200" dirty="0"/>
              <a:t>Districts can customize and distribute</a:t>
            </a:r>
            <a:endParaRPr lang="en-CA" sz="3200" dirty="0"/>
          </a:p>
        </p:txBody>
      </p:sp>
    </p:spTree>
    <p:extLst>
      <p:ext uri="{BB962C8B-B14F-4D97-AF65-F5344CB8AC3E}">
        <p14:creationId xmlns:p14="http://schemas.microsoft.com/office/powerpoint/2010/main" val="7211760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Questions and Answers</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4188" y="1881188"/>
            <a:ext cx="3095625" cy="3095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7704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What are we talking about today?</a:t>
            </a:r>
          </a:p>
        </p:txBody>
      </p:sp>
      <p:sp>
        <p:nvSpPr>
          <p:cNvPr id="3" name="TextBox 2"/>
          <p:cNvSpPr txBox="1"/>
          <p:nvPr/>
        </p:nvSpPr>
        <p:spPr>
          <a:xfrm>
            <a:off x="287524" y="1124744"/>
            <a:ext cx="8748972" cy="4893647"/>
          </a:xfrm>
          <a:prstGeom prst="rect">
            <a:avLst/>
          </a:prstGeom>
          <a:noFill/>
        </p:spPr>
        <p:txBody>
          <a:bodyPr wrap="square" rtlCol="0">
            <a:spAutoFit/>
          </a:bodyPr>
          <a:lstStyle/>
          <a:p>
            <a:pPr marL="342900" indent="-342900">
              <a:buFont typeface="Arial" panose="020B0604020202020204" pitchFamily="34" charset="0"/>
              <a:buChar char="•"/>
            </a:pPr>
            <a:r>
              <a:rPr lang="en-CA" sz="3200" b="1" dirty="0"/>
              <a:t>What is Pre-Transition?</a:t>
            </a:r>
            <a:endParaRPr lang="en-CA" sz="2400" b="1" dirty="0"/>
          </a:p>
          <a:p>
            <a:pPr marL="342900" indent="-342900">
              <a:buFont typeface="Arial" panose="020B0604020202020204" pitchFamily="34" charset="0"/>
              <a:buChar char="•"/>
            </a:pPr>
            <a:endParaRPr lang="en-CA" sz="2400" b="1" dirty="0"/>
          </a:p>
          <a:p>
            <a:pPr marL="342900" indent="-342900">
              <a:buFont typeface="Arial" panose="020B0604020202020204" pitchFamily="34" charset="0"/>
              <a:buChar char="•"/>
            </a:pPr>
            <a:r>
              <a:rPr lang="en-CA" sz="3200" b="1" dirty="0"/>
              <a:t>Pre-Transition Workflow</a:t>
            </a:r>
            <a:endParaRPr lang="en-CA" sz="2400" b="1" dirty="0"/>
          </a:p>
          <a:p>
            <a:pPr marL="342900" indent="-342900">
              <a:buFont typeface="Arial" panose="020B0604020202020204" pitchFamily="34" charset="0"/>
              <a:buChar char="•"/>
            </a:pPr>
            <a:endParaRPr lang="en-CA" sz="2400" b="1" dirty="0"/>
          </a:p>
          <a:p>
            <a:pPr marL="342900" indent="-342900">
              <a:buFont typeface="Arial" panose="020B0604020202020204" pitchFamily="34" charset="0"/>
              <a:buChar char="•"/>
            </a:pPr>
            <a:r>
              <a:rPr lang="en-CA" sz="3200" b="1" dirty="0"/>
              <a:t>Pre-Transition Reminders</a:t>
            </a:r>
            <a:endParaRPr lang="en-CA" sz="2400" b="1" dirty="0"/>
          </a:p>
          <a:p>
            <a:pPr marL="342900" indent="-342900">
              <a:buFont typeface="Arial" panose="020B0604020202020204" pitchFamily="34" charset="0"/>
              <a:buChar char="•"/>
            </a:pPr>
            <a:endParaRPr lang="en-CA" sz="2400" b="1" dirty="0"/>
          </a:p>
          <a:p>
            <a:pPr marL="342900" indent="-342900">
              <a:buFont typeface="Arial" panose="020B0604020202020204" pitchFamily="34" charset="0"/>
              <a:buChar char="•"/>
            </a:pPr>
            <a:r>
              <a:rPr lang="en-CA" sz="3200" b="1" dirty="0"/>
              <a:t>Student Movement Grid</a:t>
            </a:r>
            <a:endParaRPr lang="en-CA" sz="2400" b="1" dirty="0"/>
          </a:p>
          <a:p>
            <a:pPr marL="342900" indent="-342900">
              <a:buFont typeface="Arial" panose="020B0604020202020204" pitchFamily="34" charset="0"/>
              <a:buChar char="•"/>
            </a:pPr>
            <a:endParaRPr lang="en-CA" sz="2400" b="1" dirty="0"/>
          </a:p>
          <a:p>
            <a:pPr marL="342900" indent="-342900">
              <a:buFont typeface="Arial" panose="020B0604020202020204" pitchFamily="34" charset="0"/>
              <a:buChar char="•"/>
            </a:pPr>
            <a:r>
              <a:rPr lang="en-CA" sz="3200" b="1" dirty="0"/>
              <a:t>Pre-Transition Support</a:t>
            </a:r>
            <a:endParaRPr lang="en-CA" sz="2400" b="1" dirty="0"/>
          </a:p>
          <a:p>
            <a:pPr marL="342900" indent="-342900">
              <a:buFont typeface="Arial" panose="020B0604020202020204" pitchFamily="34" charset="0"/>
              <a:buChar char="•"/>
            </a:pPr>
            <a:endParaRPr lang="en-CA" sz="2400" b="1" dirty="0"/>
          </a:p>
          <a:p>
            <a:pPr marL="342900" indent="-342900">
              <a:buFont typeface="Arial" panose="020B0604020202020204" pitchFamily="34" charset="0"/>
              <a:buChar char="•"/>
            </a:pPr>
            <a:r>
              <a:rPr lang="en-CA" sz="3200" b="1" dirty="0"/>
              <a:t>Intro to EOYR Support Session – Friday, May 8th</a:t>
            </a:r>
            <a:endParaRPr lang="en-CA" sz="3200" b="1" dirty="0">
              <a:solidFill>
                <a:prstClr val="black"/>
              </a:solidFill>
            </a:endParaRPr>
          </a:p>
        </p:txBody>
      </p:sp>
    </p:spTree>
    <p:extLst>
      <p:ext uri="{BB962C8B-B14F-4D97-AF65-F5344CB8AC3E}">
        <p14:creationId xmlns:p14="http://schemas.microsoft.com/office/powerpoint/2010/main" val="3734226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6FA55F-FF9C-2647-C378-4AF9712F1051}"/>
              </a:ext>
            </a:extLst>
          </p:cNvPr>
          <p:cNvSpPr>
            <a:spLocks noGrp="1"/>
          </p:cNvSpPr>
          <p:nvPr>
            <p:ph type="title"/>
          </p:nvPr>
        </p:nvSpPr>
        <p:spPr/>
        <p:txBody>
          <a:bodyPr/>
          <a:lstStyle/>
          <a:p>
            <a:r>
              <a:rPr lang="en-US" dirty="0"/>
              <a:t>What is Pre-Transition</a:t>
            </a:r>
          </a:p>
        </p:txBody>
      </p:sp>
      <p:sp>
        <p:nvSpPr>
          <p:cNvPr id="4" name="Content Placeholder 3">
            <a:extLst>
              <a:ext uri="{FF2B5EF4-FFF2-40B4-BE49-F238E27FC236}">
                <a16:creationId xmlns:a16="http://schemas.microsoft.com/office/drawing/2014/main" id="{21449D12-D046-9988-5793-BBE3D610C6CA}"/>
              </a:ext>
            </a:extLst>
          </p:cNvPr>
          <p:cNvSpPr>
            <a:spLocks noGrp="1"/>
          </p:cNvSpPr>
          <p:nvPr>
            <p:ph idx="1"/>
          </p:nvPr>
        </p:nvSpPr>
        <p:spPr/>
        <p:txBody>
          <a:bodyPr>
            <a:normAutofit/>
          </a:bodyPr>
          <a:lstStyle/>
          <a:p>
            <a:r>
              <a:rPr lang="en-US" dirty="0"/>
              <a:t>Pre-Transition is student data prep for the End of Year Rollover process in August </a:t>
            </a:r>
          </a:p>
          <a:p>
            <a:r>
              <a:rPr lang="en-US" dirty="0"/>
              <a:t>Using specific fields in the student demographics.</a:t>
            </a:r>
          </a:p>
          <a:p>
            <a:r>
              <a:rPr lang="en-US" dirty="0"/>
              <a:t>The data tells the EOYR process what should happen with a student during transition</a:t>
            </a:r>
          </a:p>
          <a:p>
            <a:r>
              <a:rPr lang="en-US" dirty="0"/>
              <a:t>Some fields facilitate next year prep</a:t>
            </a:r>
          </a:p>
          <a:p>
            <a:pPr marL="0" indent="0">
              <a:buNone/>
            </a:pPr>
            <a:endParaRPr lang="en-US" dirty="0"/>
          </a:p>
        </p:txBody>
      </p:sp>
      <p:sp>
        <p:nvSpPr>
          <p:cNvPr id="5" name="Oval 4">
            <a:extLst>
              <a:ext uri="{FF2B5EF4-FFF2-40B4-BE49-F238E27FC236}">
                <a16:creationId xmlns:a16="http://schemas.microsoft.com/office/drawing/2014/main" id="{BEE485DB-9A06-45B7-7098-7876E4B18445}"/>
              </a:ext>
            </a:extLst>
          </p:cNvPr>
          <p:cNvSpPr/>
          <p:nvPr/>
        </p:nvSpPr>
        <p:spPr>
          <a:xfrm>
            <a:off x="755576" y="5157192"/>
            <a:ext cx="1224136" cy="100811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Next School Value</a:t>
            </a:r>
          </a:p>
        </p:txBody>
      </p:sp>
      <p:sp>
        <p:nvSpPr>
          <p:cNvPr id="6" name="Oval 5">
            <a:extLst>
              <a:ext uri="{FF2B5EF4-FFF2-40B4-BE49-F238E27FC236}">
                <a16:creationId xmlns:a16="http://schemas.microsoft.com/office/drawing/2014/main" id="{F99CB77C-2602-DF35-FCC3-6873D87689EF}"/>
              </a:ext>
            </a:extLst>
          </p:cNvPr>
          <p:cNvSpPr/>
          <p:nvPr/>
        </p:nvSpPr>
        <p:spPr>
          <a:xfrm>
            <a:off x="2486683" y="4975411"/>
            <a:ext cx="1872208" cy="137200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Next Homeroom</a:t>
            </a:r>
          </a:p>
        </p:txBody>
      </p:sp>
      <p:sp>
        <p:nvSpPr>
          <p:cNvPr id="7" name="Oval 6">
            <a:extLst>
              <a:ext uri="{FF2B5EF4-FFF2-40B4-BE49-F238E27FC236}">
                <a16:creationId xmlns:a16="http://schemas.microsoft.com/office/drawing/2014/main" id="{4AEA4410-D573-9146-1402-82FA51D52597}"/>
              </a:ext>
            </a:extLst>
          </p:cNvPr>
          <p:cNvSpPr/>
          <p:nvPr/>
        </p:nvSpPr>
        <p:spPr>
          <a:xfrm>
            <a:off x="4744469" y="5157192"/>
            <a:ext cx="1872208" cy="100811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To be Graduated</a:t>
            </a:r>
          </a:p>
        </p:txBody>
      </p:sp>
      <p:sp>
        <p:nvSpPr>
          <p:cNvPr id="8" name="Oval 7">
            <a:extLst>
              <a:ext uri="{FF2B5EF4-FFF2-40B4-BE49-F238E27FC236}">
                <a16:creationId xmlns:a16="http://schemas.microsoft.com/office/drawing/2014/main" id="{87C00767-AD4F-9E3C-E230-661F4C752D06}"/>
              </a:ext>
            </a:extLst>
          </p:cNvPr>
          <p:cNvSpPr/>
          <p:nvPr/>
        </p:nvSpPr>
        <p:spPr>
          <a:xfrm>
            <a:off x="6793904" y="5153338"/>
            <a:ext cx="1594520" cy="122413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Withdraw</a:t>
            </a:r>
          </a:p>
        </p:txBody>
      </p:sp>
    </p:spTree>
    <p:extLst>
      <p:ext uri="{BB962C8B-B14F-4D97-AF65-F5344CB8AC3E}">
        <p14:creationId xmlns:p14="http://schemas.microsoft.com/office/powerpoint/2010/main" val="3820454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492C0-EFDE-41CD-96FB-99EFD3A2FB29}"/>
              </a:ext>
            </a:extLst>
          </p:cNvPr>
          <p:cNvSpPr>
            <a:spLocks noGrp="1"/>
          </p:cNvSpPr>
          <p:nvPr>
            <p:ph type="title"/>
          </p:nvPr>
        </p:nvSpPr>
        <p:spPr/>
        <p:txBody>
          <a:bodyPr/>
          <a:lstStyle/>
          <a:p>
            <a:r>
              <a:rPr lang="en-US" dirty="0"/>
              <a:t>Pre Transition</a:t>
            </a:r>
          </a:p>
        </p:txBody>
      </p:sp>
      <p:sp>
        <p:nvSpPr>
          <p:cNvPr id="3" name="Content Placeholder 2">
            <a:extLst>
              <a:ext uri="{FF2B5EF4-FFF2-40B4-BE49-F238E27FC236}">
                <a16:creationId xmlns:a16="http://schemas.microsoft.com/office/drawing/2014/main" id="{87B88B07-363F-4C43-A636-FD1A80190FD2}"/>
              </a:ext>
            </a:extLst>
          </p:cNvPr>
          <p:cNvSpPr>
            <a:spLocks noGrp="1"/>
          </p:cNvSpPr>
          <p:nvPr>
            <p:ph idx="1"/>
          </p:nvPr>
        </p:nvSpPr>
        <p:spPr/>
        <p:txBody>
          <a:bodyPr/>
          <a:lstStyle/>
          <a:p>
            <a:r>
              <a:rPr lang="en-US" dirty="0"/>
              <a:t>Student Movement</a:t>
            </a:r>
          </a:p>
          <a:p>
            <a:r>
              <a:rPr lang="en-US" dirty="0"/>
              <a:t>Preparing for next year</a:t>
            </a:r>
          </a:p>
          <a:p>
            <a:r>
              <a:rPr lang="en-US" dirty="0"/>
              <a:t>Graduating your Grade 12’s</a:t>
            </a:r>
          </a:p>
          <a:p>
            <a:r>
              <a:rPr lang="en-US" dirty="0"/>
              <a:t>Advancing  your grade levels for primary and Intermediate grades</a:t>
            </a:r>
          </a:p>
          <a:p>
            <a:r>
              <a:rPr lang="en-US" dirty="0"/>
              <a:t>Preparing EL’s for entry into Kindergarten</a:t>
            </a:r>
          </a:p>
          <a:p>
            <a:r>
              <a:rPr lang="en-US" dirty="0"/>
              <a:t>Next Year Filter – what it looks like for next year, this data changes continually until the EOYR process</a:t>
            </a:r>
          </a:p>
        </p:txBody>
      </p:sp>
    </p:spTree>
    <p:extLst>
      <p:ext uri="{BB962C8B-B14F-4D97-AF65-F5344CB8AC3E}">
        <p14:creationId xmlns:p14="http://schemas.microsoft.com/office/powerpoint/2010/main" val="1295986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1">
            <a:extLst>
              <a:ext uri="{FF2B5EF4-FFF2-40B4-BE49-F238E27FC236}">
                <a16:creationId xmlns:a16="http://schemas.microsoft.com/office/drawing/2014/main" id="{09DB0088-F053-2940-81C8-85DE0E1C28D4}"/>
              </a:ext>
            </a:extLst>
          </p:cNvPr>
          <p:cNvSpPr>
            <a:spLocks noGrp="1"/>
          </p:cNvSpPr>
          <p:nvPr>
            <p:ph sz="half" idx="1"/>
          </p:nvPr>
        </p:nvSpPr>
        <p:spPr>
          <a:xfrm>
            <a:off x="457200" y="1340768"/>
            <a:ext cx="5842992" cy="5328592"/>
          </a:xfrm>
        </p:spPr>
        <p:txBody>
          <a:bodyPr>
            <a:normAutofit fontScale="92500"/>
          </a:bodyPr>
          <a:lstStyle/>
          <a:p>
            <a:r>
              <a:rPr lang="en-US" dirty="0"/>
              <a:t>End of Year Rollover runs for one week in August. Aug 8</a:t>
            </a:r>
            <a:r>
              <a:rPr lang="en-US" baseline="30000" dirty="0"/>
              <a:t>th</a:t>
            </a:r>
            <a:r>
              <a:rPr lang="en-US" dirty="0"/>
              <a:t> - 17</a:t>
            </a:r>
            <a:r>
              <a:rPr lang="en-US" baseline="30000" dirty="0"/>
              <a:t>th</a:t>
            </a:r>
            <a:r>
              <a:rPr lang="en-US" dirty="0"/>
              <a:t>.</a:t>
            </a:r>
          </a:p>
          <a:p>
            <a:r>
              <a:rPr lang="en-US" dirty="0"/>
              <a:t>Student Records are adjusted per the settings in the </a:t>
            </a:r>
            <a:r>
              <a:rPr lang="en-US" b="1" dirty="0"/>
              <a:t>EOYR – Student Transitions</a:t>
            </a:r>
            <a:r>
              <a:rPr lang="en-US" dirty="0"/>
              <a:t> field set at the school level.</a:t>
            </a:r>
          </a:p>
          <a:p>
            <a:r>
              <a:rPr lang="en-US" dirty="0"/>
              <a:t>School View &gt; Student Top Tab &gt; Field Sets &gt; EOYR – Student Transitions</a:t>
            </a:r>
          </a:p>
          <a:p>
            <a:r>
              <a:rPr lang="en-US" dirty="0"/>
              <a:t>EOYR</a:t>
            </a:r>
          </a:p>
          <a:p>
            <a:pPr lvl="1"/>
            <a:r>
              <a:rPr lang="en-CA" dirty="0"/>
              <a:t>Graduate students runs first</a:t>
            </a:r>
          </a:p>
          <a:p>
            <a:pPr lvl="1"/>
            <a:r>
              <a:rPr lang="en-US" dirty="0"/>
              <a:t>Runs next on students with an enrollment status of Active and Active No Primary</a:t>
            </a:r>
            <a:endParaRPr lang="en-CA" dirty="0"/>
          </a:p>
        </p:txBody>
      </p:sp>
      <p:pic>
        <p:nvPicPr>
          <p:cNvPr id="4" name="Picture 3" descr="A cartoon of a bear and a rabbit&#10;&#10;Description automatically generated">
            <a:extLst>
              <a:ext uri="{FF2B5EF4-FFF2-40B4-BE49-F238E27FC236}">
                <a16:creationId xmlns:a16="http://schemas.microsoft.com/office/drawing/2014/main" id="{5C1A4A3E-BF3F-4481-C346-5208E90A8C56}"/>
              </a:ext>
            </a:extLst>
          </p:cNvPr>
          <p:cNvPicPr>
            <a:picLocks noChangeAspect="1"/>
          </p:cNvPicPr>
          <p:nvPr/>
        </p:nvPicPr>
        <p:blipFill rotWithShape="1">
          <a:blip r:embed="rId3"/>
          <a:srcRect t="16955" r="-1" b="16467"/>
          <a:stretch/>
        </p:blipFill>
        <p:spPr>
          <a:xfrm>
            <a:off x="6300192" y="1916832"/>
            <a:ext cx="2552367" cy="3024336"/>
          </a:xfrm>
          <a:prstGeom prst="rect">
            <a:avLst/>
          </a:prstGeom>
          <a:noFill/>
        </p:spPr>
      </p:pic>
      <p:sp>
        <p:nvSpPr>
          <p:cNvPr id="2" name="Title 1"/>
          <p:cNvSpPr>
            <a:spLocks noGrp="1"/>
          </p:cNvSpPr>
          <p:nvPr>
            <p:ph type="title"/>
          </p:nvPr>
        </p:nvSpPr>
        <p:spPr>
          <a:xfrm>
            <a:off x="457200" y="130622"/>
            <a:ext cx="8229600" cy="706090"/>
          </a:xfrm>
        </p:spPr>
        <p:txBody>
          <a:bodyPr anchor="ctr">
            <a:normAutofit/>
          </a:bodyPr>
          <a:lstStyle/>
          <a:p>
            <a:r>
              <a:rPr lang="en-CA" dirty="0"/>
              <a:t>What is EOYR?</a:t>
            </a:r>
          </a:p>
        </p:txBody>
      </p:sp>
    </p:spTree>
    <p:extLst>
      <p:ext uri="{BB962C8B-B14F-4D97-AF65-F5344CB8AC3E}">
        <p14:creationId xmlns:p14="http://schemas.microsoft.com/office/powerpoint/2010/main" val="262290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4E31-33CB-4EF3-A6A0-23DBF46DCFBE}"/>
              </a:ext>
            </a:extLst>
          </p:cNvPr>
          <p:cNvSpPr>
            <a:spLocks noGrp="1"/>
          </p:cNvSpPr>
          <p:nvPr>
            <p:ph type="title"/>
          </p:nvPr>
        </p:nvSpPr>
        <p:spPr/>
        <p:txBody>
          <a:bodyPr/>
          <a:lstStyle/>
          <a:p>
            <a:r>
              <a:rPr lang="en-US" dirty="0"/>
              <a:t>Pre-Transition Workflow Tools</a:t>
            </a:r>
          </a:p>
        </p:txBody>
      </p:sp>
      <p:graphicFrame>
        <p:nvGraphicFramePr>
          <p:cNvPr id="3" name="Diagram 2">
            <a:extLst>
              <a:ext uri="{FF2B5EF4-FFF2-40B4-BE49-F238E27FC236}">
                <a16:creationId xmlns:a16="http://schemas.microsoft.com/office/drawing/2014/main" id="{E8861391-ECB1-44D1-8BE1-85B3FAE51F86}"/>
              </a:ext>
            </a:extLst>
          </p:cNvPr>
          <p:cNvGraphicFramePr/>
          <p:nvPr>
            <p:extLst>
              <p:ext uri="{D42A27DB-BD31-4B8C-83A1-F6EECF244321}">
                <p14:modId xmlns:p14="http://schemas.microsoft.com/office/powerpoint/2010/main" val="1399833980"/>
              </p:ext>
            </p:extLst>
          </p:nvPr>
        </p:nvGraphicFramePr>
        <p:xfrm>
          <a:off x="1297168"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8" name="Picture 4" descr="image">
            <a:extLst>
              <a:ext uri="{FF2B5EF4-FFF2-40B4-BE49-F238E27FC236}">
                <a16:creationId xmlns:a16="http://schemas.microsoft.com/office/drawing/2014/main" id="{34EEB911-4D90-4264-B47A-FB83D71CD6A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20" y="3789040"/>
            <a:ext cx="1685925" cy="27527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A053F226-0D48-4838-88AE-78B49817FD5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25534" y="1124745"/>
            <a:ext cx="2048955" cy="165618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44029350-1428-7E0B-C8F1-6CDFC450E180}"/>
              </a:ext>
            </a:extLst>
          </p:cNvPr>
          <p:cNvPicPr>
            <a:picLocks noChangeAspect="1"/>
          </p:cNvPicPr>
          <p:nvPr/>
        </p:nvPicPr>
        <p:blipFill>
          <a:blip r:embed="rId10"/>
          <a:stretch>
            <a:fillRect/>
          </a:stretch>
        </p:blipFill>
        <p:spPr>
          <a:xfrm>
            <a:off x="107504" y="1124745"/>
            <a:ext cx="3419048" cy="1085714"/>
          </a:xfrm>
          <a:prstGeom prst="rect">
            <a:avLst/>
          </a:prstGeom>
          <a:ln w="28575">
            <a:solidFill>
              <a:schemeClr val="tx1"/>
            </a:solidFill>
          </a:ln>
        </p:spPr>
      </p:pic>
      <p:pic>
        <p:nvPicPr>
          <p:cNvPr id="7" name="Picture 6">
            <a:extLst>
              <a:ext uri="{FF2B5EF4-FFF2-40B4-BE49-F238E27FC236}">
                <a16:creationId xmlns:a16="http://schemas.microsoft.com/office/drawing/2014/main" id="{94EBB2F8-0E3D-AA5C-336D-AF3350163BF1}"/>
              </a:ext>
            </a:extLst>
          </p:cNvPr>
          <p:cNvPicPr>
            <a:picLocks noChangeAspect="1"/>
          </p:cNvPicPr>
          <p:nvPr/>
        </p:nvPicPr>
        <p:blipFill>
          <a:blip r:embed="rId11"/>
          <a:stretch>
            <a:fillRect/>
          </a:stretch>
        </p:blipFill>
        <p:spPr>
          <a:xfrm>
            <a:off x="5940099" y="5702194"/>
            <a:ext cx="2952381" cy="819048"/>
          </a:xfrm>
          <a:prstGeom prst="rect">
            <a:avLst/>
          </a:prstGeom>
          <a:ln w="28575">
            <a:solidFill>
              <a:schemeClr val="tx1"/>
            </a:solidFill>
          </a:ln>
        </p:spPr>
      </p:pic>
    </p:spTree>
    <p:extLst>
      <p:ext uri="{BB962C8B-B14F-4D97-AF65-F5344CB8AC3E}">
        <p14:creationId xmlns:p14="http://schemas.microsoft.com/office/powerpoint/2010/main" val="4276472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District Pre-Transition Workflow</a:t>
            </a:r>
          </a:p>
        </p:txBody>
      </p:sp>
      <p:sp>
        <p:nvSpPr>
          <p:cNvPr id="3" name="Rounded Rectangle 2"/>
          <p:cNvSpPr/>
          <p:nvPr/>
        </p:nvSpPr>
        <p:spPr>
          <a:xfrm>
            <a:off x="1619672" y="1916832"/>
            <a:ext cx="3944111" cy="129682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Schools gather information from families and students: Enter data and validate</a:t>
            </a:r>
          </a:p>
        </p:txBody>
      </p:sp>
      <p:sp>
        <p:nvSpPr>
          <p:cNvPr id="4" name="Rounded Rectangle 3"/>
          <p:cNvSpPr/>
          <p:nvPr/>
        </p:nvSpPr>
        <p:spPr>
          <a:xfrm>
            <a:off x="2202125" y="3787052"/>
            <a:ext cx="2808312" cy="1049733"/>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Districts review and validate data</a:t>
            </a:r>
          </a:p>
        </p:txBody>
      </p:sp>
      <p:sp>
        <p:nvSpPr>
          <p:cNvPr id="5" name="Rounded Rectangle 4"/>
          <p:cNvSpPr/>
          <p:nvPr/>
        </p:nvSpPr>
        <p:spPr>
          <a:xfrm rot="10800000" flipH="1" flipV="1">
            <a:off x="5442485" y="3349759"/>
            <a:ext cx="2736304" cy="907616"/>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rPr>
              <a:t>Districts communicate any concerns to schools and confirm data </a:t>
            </a:r>
          </a:p>
        </p:txBody>
      </p:sp>
      <p:sp>
        <p:nvSpPr>
          <p:cNvPr id="8" name="Flowchart: Process 7"/>
          <p:cNvSpPr/>
          <p:nvPr/>
        </p:nvSpPr>
        <p:spPr>
          <a:xfrm>
            <a:off x="2547611" y="5556865"/>
            <a:ext cx="2088232" cy="936104"/>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Fujitsu notification of Fatal Error items</a:t>
            </a:r>
          </a:p>
        </p:txBody>
      </p:sp>
      <p:sp>
        <p:nvSpPr>
          <p:cNvPr id="14" name="TextBox 13"/>
          <p:cNvSpPr txBox="1"/>
          <p:nvPr/>
        </p:nvSpPr>
        <p:spPr>
          <a:xfrm>
            <a:off x="2072988" y="1209080"/>
            <a:ext cx="3037480" cy="584775"/>
          </a:xfrm>
          <a:prstGeom prst="rect">
            <a:avLst/>
          </a:prstGeom>
          <a:noFill/>
        </p:spPr>
        <p:txBody>
          <a:bodyPr wrap="square" rtlCol="0">
            <a:spAutoFit/>
          </a:bodyPr>
          <a:lstStyle/>
          <a:p>
            <a:r>
              <a:rPr lang="en-US" sz="3200" b="1" dirty="0"/>
              <a:t>Working the List</a:t>
            </a:r>
          </a:p>
        </p:txBody>
      </p:sp>
      <p:cxnSp>
        <p:nvCxnSpPr>
          <p:cNvPr id="18" name="Straight Arrow Connector 17"/>
          <p:cNvCxnSpPr>
            <a:cxnSpLocks/>
          </p:cNvCxnSpPr>
          <p:nvPr/>
        </p:nvCxnSpPr>
        <p:spPr>
          <a:xfrm flipH="1">
            <a:off x="3591726" y="3284331"/>
            <a:ext cx="1" cy="43204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cxnSpLocks/>
          </p:cNvCxnSpPr>
          <p:nvPr/>
        </p:nvCxnSpPr>
        <p:spPr>
          <a:xfrm flipV="1">
            <a:off x="3591727" y="4908793"/>
            <a:ext cx="0" cy="57606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cxnSpLocks/>
          </p:cNvCxnSpPr>
          <p:nvPr/>
        </p:nvCxnSpPr>
        <p:spPr>
          <a:xfrm flipV="1">
            <a:off x="5062535" y="3990153"/>
            <a:ext cx="360040" cy="26722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cxnSpLocks/>
          </p:cNvCxnSpPr>
          <p:nvPr/>
        </p:nvCxnSpPr>
        <p:spPr>
          <a:xfrm flipH="1" flipV="1">
            <a:off x="5658509" y="2643340"/>
            <a:ext cx="936104" cy="638369"/>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017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1B3850-E33F-F217-8C91-F7B6AE2C3F4F}"/>
              </a:ext>
            </a:extLst>
          </p:cNvPr>
          <p:cNvSpPr>
            <a:spLocks noGrp="1"/>
          </p:cNvSpPr>
          <p:nvPr>
            <p:ph type="title"/>
          </p:nvPr>
        </p:nvSpPr>
        <p:spPr/>
        <p:txBody>
          <a:bodyPr/>
          <a:lstStyle/>
          <a:p>
            <a:r>
              <a:rPr lang="en-US" dirty="0"/>
              <a:t>Student Transition Reminders</a:t>
            </a:r>
          </a:p>
        </p:txBody>
      </p:sp>
      <p:sp>
        <p:nvSpPr>
          <p:cNvPr id="4" name="Content Placeholder 3">
            <a:extLst>
              <a:ext uri="{FF2B5EF4-FFF2-40B4-BE49-F238E27FC236}">
                <a16:creationId xmlns:a16="http://schemas.microsoft.com/office/drawing/2014/main" id="{6352A84B-7C1A-A82F-F44F-9F446E5B9117}"/>
              </a:ext>
            </a:extLst>
          </p:cNvPr>
          <p:cNvSpPr>
            <a:spLocks noGrp="1"/>
          </p:cNvSpPr>
          <p:nvPr>
            <p:ph idx="1"/>
          </p:nvPr>
        </p:nvSpPr>
        <p:spPr/>
        <p:txBody>
          <a:bodyPr/>
          <a:lstStyle/>
          <a:p>
            <a:r>
              <a:rPr lang="en-US" dirty="0"/>
              <a:t>Primary Schools are responsible for the Student Transition setting data</a:t>
            </a:r>
          </a:p>
          <a:p>
            <a:r>
              <a:rPr lang="en-US" dirty="0"/>
              <a:t>Student Transition settings are used in End of Year Rollover (EOYR) and for Build view Scheduling</a:t>
            </a:r>
          </a:p>
          <a:p>
            <a:r>
              <a:rPr lang="en-US" dirty="0"/>
              <a:t>Setting accuracy for each student is important</a:t>
            </a:r>
          </a:p>
          <a:p>
            <a:pPr lvl="1"/>
            <a:r>
              <a:rPr lang="en-US" dirty="0"/>
              <a:t>student ends up in the correct school(s)</a:t>
            </a:r>
          </a:p>
          <a:p>
            <a:pPr lvl="1"/>
            <a:r>
              <a:rPr lang="en-US" dirty="0"/>
              <a:t>with the correct enrollment status</a:t>
            </a:r>
          </a:p>
          <a:p>
            <a:endParaRPr lang="en-US" dirty="0"/>
          </a:p>
          <a:p>
            <a:endParaRPr lang="en-US" dirty="0"/>
          </a:p>
        </p:txBody>
      </p:sp>
    </p:spTree>
    <p:extLst>
      <p:ext uri="{BB962C8B-B14F-4D97-AF65-F5344CB8AC3E}">
        <p14:creationId xmlns:p14="http://schemas.microsoft.com/office/powerpoint/2010/main" val="1091466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EOYR – Student Transitions Field Set</a:t>
            </a:r>
          </a:p>
        </p:txBody>
      </p:sp>
      <p:sp>
        <p:nvSpPr>
          <p:cNvPr id="3" name="TextBox 2"/>
          <p:cNvSpPr txBox="1"/>
          <p:nvPr/>
        </p:nvSpPr>
        <p:spPr>
          <a:xfrm>
            <a:off x="287524" y="1102578"/>
            <a:ext cx="8568952" cy="5029069"/>
          </a:xfrm>
          <a:prstGeom prst="rect">
            <a:avLst/>
          </a:prstGeom>
          <a:noFill/>
        </p:spPr>
        <p:txBody>
          <a:bodyPr wrap="square" rtlCol="0">
            <a:spAutoFit/>
          </a:bodyPr>
          <a:lstStyle/>
          <a:p>
            <a:pPr marL="342900" indent="-342900">
              <a:spcBef>
                <a:spcPct val="20000"/>
              </a:spcBef>
              <a:buFont typeface="Arial" panose="020B0604020202020204" pitchFamily="34" charset="0"/>
              <a:buChar char="•"/>
            </a:pPr>
            <a:r>
              <a:rPr lang="en-US" sz="3200" dirty="0"/>
              <a:t>Values in many columns of the Pre-Transition field set are static and carry forward year after year.  </a:t>
            </a:r>
          </a:p>
          <a:p>
            <a:pPr marL="342900" indent="-342900">
              <a:spcBef>
                <a:spcPct val="20000"/>
              </a:spcBef>
              <a:buFont typeface="Arial" panose="020B0604020202020204" pitchFamily="34" charset="0"/>
              <a:buChar char="•"/>
            </a:pPr>
            <a:r>
              <a:rPr lang="en-US" sz="3200" dirty="0"/>
              <a:t>The values must be validated for accuracy for the coming End of Year Rollover.</a:t>
            </a:r>
          </a:p>
          <a:p>
            <a:pPr marL="342900" indent="-342900">
              <a:spcBef>
                <a:spcPct val="20000"/>
              </a:spcBef>
              <a:buFont typeface="Arial" panose="020B0604020202020204" pitchFamily="34" charset="0"/>
              <a:buChar char="•"/>
            </a:pPr>
            <a:r>
              <a:rPr lang="en-US" sz="3200" dirty="0"/>
              <a:t>Schools/Districts may choose to mass update or delete the information prior to starting the Student Transition process. </a:t>
            </a:r>
          </a:p>
          <a:p>
            <a:pPr marL="457200" indent="-457200">
              <a:buFont typeface="Arial" panose="020B0604020202020204" pitchFamily="34" charset="0"/>
              <a:buChar char="•"/>
            </a:pPr>
            <a:endParaRPr lang="en-CA" sz="3200" b="1" dirty="0"/>
          </a:p>
          <a:p>
            <a:pPr marL="457200" indent="-457200">
              <a:buFont typeface="Arial" panose="020B0604020202020204" pitchFamily="34" charset="0"/>
              <a:buChar char="•"/>
            </a:pPr>
            <a:endParaRPr lang="en-CA" sz="2000" b="1" dirty="0"/>
          </a:p>
        </p:txBody>
      </p:sp>
    </p:spTree>
    <p:extLst>
      <p:ext uri="{BB962C8B-B14F-4D97-AF65-F5344CB8AC3E}">
        <p14:creationId xmlns:p14="http://schemas.microsoft.com/office/powerpoint/2010/main" val="3089383090"/>
      </p:ext>
    </p:extLst>
  </p:cSld>
  <p:clrMapOvr>
    <a:masterClrMapping/>
  </p:clrMapOvr>
</p:sld>
</file>

<file path=ppt/theme/theme1.xml><?xml version="1.0" encoding="utf-8"?>
<a:theme xmlns:a="http://schemas.openxmlformats.org/drawingml/2006/main" name="MyEducationBC Template MASTER_2014-02">
  <a:themeElements>
    <a:clrScheme name="ConnectEdBC_1">
      <a:dk1>
        <a:sysClr val="windowText" lastClr="000000"/>
      </a:dk1>
      <a:lt1>
        <a:sysClr val="window" lastClr="FFFFFF"/>
      </a:lt1>
      <a:dk2>
        <a:srgbClr val="72380D"/>
      </a:dk2>
      <a:lt2>
        <a:srgbClr val="FBF4E5"/>
      </a:lt2>
      <a:accent1>
        <a:srgbClr val="234075"/>
      </a:accent1>
      <a:accent2>
        <a:srgbClr val="E3A82B"/>
      </a:accent2>
      <a:accent3>
        <a:srgbClr val="587BBA"/>
      </a:accent3>
      <a:accent4>
        <a:srgbClr val="B06127"/>
      </a:accent4>
      <a:accent5>
        <a:srgbClr val="7C94BE"/>
      </a:accent5>
      <a:accent6>
        <a:srgbClr val="3A9853"/>
      </a:accent6>
      <a:hlink>
        <a:srgbClr val="2A3A58"/>
      </a:hlink>
      <a:folHlink>
        <a:srgbClr val="0B224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MyEducationBC Template MASTER_2014-02</Template>
  <TotalTime>4981</TotalTime>
  <Words>1306</Words>
  <Application>Microsoft Office PowerPoint</Application>
  <PresentationFormat>On-screen Show (4:3)</PresentationFormat>
  <Paragraphs>142</Paragraphs>
  <Slides>18</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Albertus Extra Bold</vt:lpstr>
      <vt:lpstr>Arial</vt:lpstr>
      <vt:lpstr>Calibri</vt:lpstr>
      <vt:lpstr>Wingdings</vt:lpstr>
      <vt:lpstr>MyEducationBC Template MASTER_2014-02</vt:lpstr>
      <vt:lpstr>Pre-Transition &amp; Preparation for EOYR</vt:lpstr>
      <vt:lpstr>What are we talking about today?</vt:lpstr>
      <vt:lpstr>What is Pre-Transition</vt:lpstr>
      <vt:lpstr>Pre Transition</vt:lpstr>
      <vt:lpstr>What is EOYR?</vt:lpstr>
      <vt:lpstr>Pre-Transition Workflow Tools</vt:lpstr>
      <vt:lpstr>District Pre-Transition Workflow</vt:lpstr>
      <vt:lpstr>Student Transition Reminders</vt:lpstr>
      <vt:lpstr>EOYR – Student Transitions Field Set</vt:lpstr>
      <vt:lpstr>EOYR – Student Transitions Field Set</vt:lpstr>
      <vt:lpstr>Grade 12 Students</vt:lpstr>
      <vt:lpstr>Movement Flag Fields</vt:lpstr>
      <vt:lpstr>Next School Name Field</vt:lpstr>
      <vt:lpstr>Pre-Transition Reminders</vt:lpstr>
      <vt:lpstr>EOYR Workflow</vt:lpstr>
      <vt:lpstr>Student Movement Scenarios Grid</vt:lpstr>
      <vt:lpstr>Use the Grid – Share the Grid</vt:lpstr>
      <vt:lpstr>Questions and Answers</vt:lpstr>
    </vt:vector>
  </TitlesOfParts>
  <Company>Fujitsu America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dc:title>
  <dc:creator>Windows User</dc:creator>
  <cp:lastModifiedBy>Jacki Stabb</cp:lastModifiedBy>
  <cp:revision>200</cp:revision>
  <cp:lastPrinted>2015-08-20T15:42:10Z</cp:lastPrinted>
  <dcterms:created xsi:type="dcterms:W3CDTF">2014-05-15T19:44:57Z</dcterms:created>
  <dcterms:modified xsi:type="dcterms:W3CDTF">2026-04-01T16:28:40Z</dcterms:modified>
</cp:coreProperties>
</file>