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343" r:id="rId4"/>
    <p:sldId id="312" r:id="rId5"/>
    <p:sldId id="332" r:id="rId6"/>
    <p:sldId id="335" r:id="rId7"/>
    <p:sldId id="336" r:id="rId8"/>
    <p:sldId id="317" r:id="rId9"/>
    <p:sldId id="318" r:id="rId10"/>
    <p:sldId id="334" r:id="rId11"/>
    <p:sldId id="316" r:id="rId12"/>
    <p:sldId id="337" r:id="rId13"/>
    <p:sldId id="338" r:id="rId14"/>
    <p:sldId id="339" r:id="rId15"/>
    <p:sldId id="340" r:id="rId16"/>
    <p:sldId id="341" r:id="rId17"/>
    <p:sldId id="342" r:id="rId18"/>
    <p:sldId id="333" r:id="rId19"/>
    <p:sldId id="325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08" autoAdjust="0"/>
    <p:restoredTop sz="96350" autoAdjust="0"/>
  </p:normalViewPr>
  <p:slideViewPr>
    <p:cSldViewPr>
      <p:cViewPr varScale="1">
        <p:scale>
          <a:sx n="112" d="100"/>
          <a:sy n="11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10" d="100"/>
          <a:sy n="110" d="100"/>
        </p:scale>
        <p:origin x="-546" y="-72"/>
      </p:cViewPr>
      <p:guideLst>
        <p:guide orient="horz" pos="2880"/>
        <p:guide pos="2160"/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DEB8C-6E73-4B5D-8D0E-BB805E25FAFF}" type="datetimeFigureOut">
              <a:rPr lang="en-CA" smtClean="0"/>
              <a:pPr/>
              <a:t>01/09/2017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056C7-94C5-499F-800D-F9DD56FCAF5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731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56C7-94C5-499F-800D-F9DD56FCAF52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031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56C7-94C5-499F-800D-F9DD56FCAF52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24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56C7-94C5-499F-800D-F9DD56FCAF52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79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assignment created to assess COMPETENCIES.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56C7-94C5-499F-800D-F9DD56FCAF52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645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learning</a:t>
            </a:r>
            <a:r>
              <a:rPr lang="en-US" baseline="0" dirty="0" smtClean="0"/>
              <a:t> tasks include competencies from many categories, a single bucket of evidence will show growth across all competencies.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56C7-94C5-499F-800D-F9DD56FCAF52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43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640960" cy="1393304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1">
                    <a:lumMod val="75000"/>
                  </a:schemeClr>
                </a:solidFill>
                <a:latin typeface="Albertus Extra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67544" y="3526160"/>
            <a:ext cx="7267128" cy="62292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/>
                </a:solidFill>
                <a:latin typeface="Albertus Extra Bol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36512" y="0"/>
            <a:ext cx="9180512" cy="1664804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4316" y="1664804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2" y="524014"/>
            <a:ext cx="3792013" cy="11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7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5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91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640960" cy="1393304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accent1">
                    <a:lumMod val="75000"/>
                  </a:schemeClr>
                </a:solidFill>
                <a:latin typeface="Albertus Extra Bol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26160"/>
            <a:ext cx="7267128" cy="622920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Albertus Extra Bold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36512" y="0"/>
            <a:ext cx="9180512" cy="1664804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4316" y="1664804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113824"/>
            <a:ext cx="1008112" cy="48352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" y="524014"/>
            <a:ext cx="3792013" cy="114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3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8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0850"/>
            <a:ext cx="4040188" cy="406531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68760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60850"/>
            <a:ext cx="4041775" cy="406531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3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>
            <a:lvl1pPr algn="ctr">
              <a:defRPr sz="27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14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646040"/>
            <a:ext cx="8229600" cy="1143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18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174800"/>
            <a:ext cx="3008313" cy="67002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96754"/>
            <a:ext cx="5111750" cy="492941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6834"/>
            <a:ext cx="3008313" cy="420933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130622"/>
            <a:ext cx="8229600" cy="70609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smtClean="0">
                <a:solidFill>
                  <a:prstClr val="white"/>
                </a:solidFill>
              </a:rPr>
              <a:t>Click to edit Master title style</a:t>
            </a:r>
            <a:endParaRPr lang="en-US" sz="2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11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96753"/>
            <a:ext cx="5486400" cy="353082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5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66"/>
            <a:ext cx="2214792" cy="6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0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5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4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908720"/>
          </a:xfrm>
          <a:prstGeom prst="rect">
            <a:avLst/>
          </a:prstGeom>
          <a:gradFill flip="none" rotWithShape="1">
            <a:gsLst>
              <a:gs pos="45000">
                <a:schemeClr val="accent1">
                  <a:lumMod val="60000"/>
                  <a:lumOff val="40000"/>
                </a:schemeClr>
              </a:gs>
              <a:gs pos="0">
                <a:schemeClr val="accent1"/>
              </a:gs>
              <a:gs pos="69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4316" y="922772"/>
            <a:ext cx="9144000" cy="108012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2700000" scaled="1"/>
            <a:tileRect/>
          </a:gradFill>
          <a:ln/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706090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5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3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B899-A4C4-4C39-9B0F-DF3F8E203246}" type="datetimeFigureOut">
              <a:rPr lang="en-US" smtClean="0"/>
              <a:pPr/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DAFA-8B82-41B9-9A4A-817966F933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DB899-A4C4-4C39-9B0F-DF3F8E203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DAFA-8B82-41B9-9A4A-817966F933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6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SzPct val="83000"/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bit.ly/SBGLiteratur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208912" cy="2088232"/>
          </a:xfrm>
        </p:spPr>
        <p:txBody>
          <a:bodyPr>
            <a:normAutofit/>
          </a:bodyPr>
          <a:lstStyle/>
          <a:p>
            <a:pPr algn="ctr"/>
            <a:r>
              <a:rPr lang="en-CA" dirty="0" smtClean="0"/>
              <a:t>MyEducation BC</a:t>
            </a:r>
            <a:br>
              <a:rPr lang="en-CA" dirty="0" smtClean="0"/>
            </a:br>
            <a:r>
              <a:rPr lang="en-CA" dirty="0" smtClean="0"/>
              <a:t>Standards Based Gradebook</a:t>
            </a:r>
            <a:endParaRPr lang="en-CA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7632848" cy="1152128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en-US" dirty="0" smtClean="0"/>
              <a:t>September 2017</a:t>
            </a:r>
          </a:p>
        </p:txBody>
      </p:sp>
    </p:spTree>
    <p:extLst>
      <p:ext uri="{BB962C8B-B14F-4D97-AF65-F5344CB8AC3E}">
        <p14:creationId xmlns:p14="http://schemas.microsoft.com/office/powerpoint/2010/main" val="216074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         Standards Based Grade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ü"/>
            </a:pPr>
            <a:r>
              <a:rPr lang="en-US" dirty="0" smtClean="0"/>
              <a:t>Allows teachers to attach BC’s curricular competencies to learning tasks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Provides a comprehensive picture of student growth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Gives teachers a tool for </a:t>
            </a:r>
          </a:p>
          <a:p>
            <a:pPr marL="0" indent="0">
              <a:buNone/>
            </a:pPr>
            <a:r>
              <a:rPr lang="en-US" dirty="0" smtClean="0"/>
              <a:t>    planning instruction for</a:t>
            </a:r>
          </a:p>
          <a:p>
            <a:pPr marL="0" indent="0">
              <a:buNone/>
            </a:pPr>
            <a:r>
              <a:rPr lang="en-US" dirty="0" smtClean="0"/>
              <a:t>    the class and for individual</a:t>
            </a:r>
          </a:p>
          <a:p>
            <a:pPr marL="0" indent="0">
              <a:buNone/>
            </a:pPr>
            <a:r>
              <a:rPr lang="en-US" dirty="0" smtClean="0"/>
              <a:t>    students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Let’s have a look!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24944"/>
            <a:ext cx="3387060" cy="25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5916" y="955216"/>
            <a:ext cx="3842184" cy="529568"/>
          </a:xfrm>
        </p:spPr>
        <p:txBody>
          <a:bodyPr>
            <a:normAutofit fontScale="90000"/>
          </a:bodyPr>
          <a:lstStyle/>
          <a:p>
            <a:r>
              <a:rPr lang="en-US" smtClean="0"/>
              <a:t>Curricular </a:t>
            </a:r>
            <a:r>
              <a:rPr lang="en-US" dirty="0" smtClean="0"/>
              <a:t>Competencies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87" y="1970838"/>
            <a:ext cx="6883717" cy="3510390"/>
          </a:xfrm>
        </p:spPr>
      </p:pic>
    </p:spTree>
    <p:extLst>
      <p:ext uri="{BB962C8B-B14F-4D97-AF65-F5344CB8AC3E}">
        <p14:creationId xmlns:p14="http://schemas.microsoft.com/office/powerpoint/2010/main" val="8341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2090" y="955216"/>
            <a:ext cx="2276010" cy="529568"/>
          </a:xfrm>
        </p:spPr>
        <p:txBody>
          <a:bodyPr>
            <a:normAutofit fontScale="90000"/>
          </a:bodyPr>
          <a:lstStyle/>
          <a:p>
            <a:r>
              <a:rPr lang="en-US" smtClean="0"/>
              <a:t>Categories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251" y="1970838"/>
            <a:ext cx="4057650" cy="2705100"/>
          </a:xfr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09682" y="5161992"/>
            <a:ext cx="5778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prstClr val="black"/>
                </a:solidFill>
              </a:rPr>
              <a:t>Only one category is required:  Evidence of Learning</a:t>
            </a:r>
          </a:p>
        </p:txBody>
      </p:sp>
    </p:spTree>
    <p:extLst>
      <p:ext uri="{BB962C8B-B14F-4D97-AF65-F5344CB8AC3E}">
        <p14:creationId xmlns:p14="http://schemas.microsoft.com/office/powerpoint/2010/main" val="17052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988" y="955216"/>
            <a:ext cx="3194112" cy="529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 </a:t>
            </a:r>
            <a:r>
              <a:rPr lang="en-US" smtClean="0"/>
              <a:t>an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96" y="1696126"/>
            <a:ext cx="6218447" cy="4271156"/>
          </a:xfrm>
        </p:spPr>
      </p:pic>
    </p:spTree>
    <p:extLst>
      <p:ext uri="{BB962C8B-B14F-4D97-AF65-F5344CB8AC3E}">
        <p14:creationId xmlns:p14="http://schemas.microsoft.com/office/powerpoint/2010/main" val="200375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Add an Assignment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029355"/>
            <a:ext cx="6172200" cy="3393411"/>
          </a:xfrm>
        </p:spPr>
      </p:pic>
    </p:spTree>
    <p:extLst>
      <p:ext uri="{BB962C8B-B14F-4D97-AF65-F5344CB8AC3E}">
        <p14:creationId xmlns:p14="http://schemas.microsoft.com/office/powerpoint/2010/main" val="31581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7964" y="955216"/>
            <a:ext cx="3410136" cy="529568"/>
          </a:xfrm>
        </p:spPr>
        <p:txBody>
          <a:bodyPr>
            <a:normAutofit fontScale="90000"/>
          </a:bodyPr>
          <a:lstStyle/>
          <a:p>
            <a:r>
              <a:rPr lang="en-US" smtClean="0"/>
              <a:t>Add Competencies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850111"/>
            <a:ext cx="6172200" cy="3751899"/>
          </a:xfrm>
        </p:spPr>
      </p:pic>
    </p:spTree>
    <p:extLst>
      <p:ext uri="{BB962C8B-B14F-4D97-AF65-F5344CB8AC3E}">
        <p14:creationId xmlns:p14="http://schemas.microsoft.com/office/powerpoint/2010/main" val="2043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8054" y="955216"/>
            <a:ext cx="2600046" cy="529568"/>
          </a:xfrm>
        </p:spPr>
        <p:txBody>
          <a:bodyPr>
            <a:normAutofit fontScale="90000"/>
          </a:bodyPr>
          <a:lstStyle/>
          <a:p>
            <a:r>
              <a:rPr lang="en-US" smtClean="0"/>
              <a:t>Student Growth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791" y="2059626"/>
            <a:ext cx="6736581" cy="3637627"/>
          </a:xfrm>
        </p:spPr>
      </p:pic>
    </p:spTree>
    <p:extLst>
      <p:ext uri="{BB962C8B-B14F-4D97-AF65-F5344CB8AC3E}">
        <p14:creationId xmlns:p14="http://schemas.microsoft.com/office/powerpoint/2010/main" val="21637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30622"/>
            <a:ext cx="4474840" cy="706090"/>
          </a:xfrm>
        </p:spPr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u="sng" dirty="0" smtClean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  <a:hlinkClick r:id="rId2"/>
            </a:endParaRPr>
          </a:p>
          <a:p>
            <a:endParaRPr lang="en-US" b="1" u="sng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  <a:hlinkClick r:id="rId2"/>
            </a:endParaRPr>
          </a:p>
          <a:p>
            <a:endParaRPr lang="en-US" b="1" u="sng" dirty="0" smtClean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  <a:hlinkClick r:id="rId2"/>
            </a:endParaRPr>
          </a:p>
          <a:p>
            <a:endParaRPr lang="en-US" b="1" u="sng" dirty="0" smtClean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  <a:hlinkClick r:id="rId2"/>
            </a:endParaRPr>
          </a:p>
          <a:p>
            <a:endParaRPr lang="en-US" b="1" u="sng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  <a:hlinkClick r:id="rId2"/>
            </a:endParaRPr>
          </a:p>
          <a:p>
            <a:endParaRPr lang="en-US" b="1" u="sng" dirty="0" smtClean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  <a:hlinkClick r:id="rId2"/>
            </a:endParaRPr>
          </a:p>
          <a:p>
            <a:endParaRPr lang="en-US" b="1" u="sng" dirty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  <a:hlinkClick r:id="rId2"/>
            </a:endParaRPr>
          </a:p>
          <a:p>
            <a:endParaRPr lang="en-US" b="1" u="sng" dirty="0" smtClean="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  <a:hlinkClick r:id="rId2"/>
            </a:endParaRPr>
          </a:p>
          <a:p>
            <a:pPr marL="0" indent="0" algn="ctr">
              <a:buNone/>
            </a:pPr>
            <a:r>
              <a:rPr lang="en" b="1" u="sng" dirty="0" smtClean="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www.bit.ly/SBGLiterature</a:t>
            </a:r>
            <a:endParaRPr lang="en-US" dirty="0"/>
          </a:p>
        </p:txBody>
      </p:sp>
      <p:pic>
        <p:nvPicPr>
          <p:cNvPr id="4" name="Picture 3" descr="Screen Shot 2017-08-31 at 7.5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6876256" cy="28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 descr="Screen Shot 2017-08-24 at 1.34.1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b="6371"/>
          <a:stretch>
            <a:fillRect/>
          </a:stretch>
        </p:blipFill>
        <p:spPr>
          <a:xfrm>
            <a:off x="1907704" y="1844824"/>
            <a:ext cx="5705856" cy="3744416"/>
          </a:xfrm>
        </p:spPr>
      </p:pic>
    </p:spTree>
    <p:extLst>
      <p:ext uri="{BB962C8B-B14F-4D97-AF65-F5344CB8AC3E}">
        <p14:creationId xmlns:p14="http://schemas.microsoft.com/office/powerpoint/2010/main" val="376533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Report on learning using Traditional model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Assess learning </a:t>
            </a:r>
            <a:r>
              <a:rPr lang="en-CA" dirty="0"/>
              <a:t>u</a:t>
            </a:r>
            <a:r>
              <a:rPr lang="en-CA" dirty="0" smtClean="0"/>
              <a:t>sing </a:t>
            </a:r>
            <a:r>
              <a:rPr lang="en-CA" dirty="0"/>
              <a:t>Reporting </a:t>
            </a:r>
            <a:r>
              <a:rPr lang="en-CA" dirty="0" smtClean="0"/>
              <a:t>Standards</a:t>
            </a:r>
            <a:endParaRPr lang="en-C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BC Model – A Hybrid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697" y="2153653"/>
            <a:ext cx="1446610" cy="144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130622"/>
            <a:ext cx="4474840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Standards Based?</a:t>
            </a:r>
            <a:endParaRPr lang="en-US" dirty="0"/>
          </a:p>
        </p:txBody>
      </p:sp>
      <p:pic>
        <p:nvPicPr>
          <p:cNvPr id="4" name="Picture 3" descr="curriculum_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4572000" cy="4547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772816"/>
            <a:ext cx="28803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BC’s redesigned curriculum is COMPETENCY BASED</a:t>
            </a:r>
          </a:p>
          <a:p>
            <a:endParaRPr lang="en-US" sz="2000" b="1" dirty="0"/>
          </a:p>
          <a:p>
            <a:r>
              <a:rPr lang="en-US" sz="2000" b="1" dirty="0" smtClean="0"/>
              <a:t>BC’s redesigned curriculum is CONCEPT DRIVEN</a:t>
            </a:r>
          </a:p>
          <a:p>
            <a:endParaRPr lang="en-US" sz="2000" b="1" dirty="0"/>
          </a:p>
          <a:p>
            <a:r>
              <a:rPr lang="en-US" sz="2000" b="1" dirty="0" smtClean="0"/>
              <a:t>BC’s redesigned curriculum is PERSONALIZED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14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8-30 at 9.52.2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r="1625"/>
          <a:stretch>
            <a:fillRect/>
          </a:stretch>
        </p:blipFill>
        <p:spPr/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3968" y="130622"/>
            <a:ext cx="4402832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Compared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032" y="130622"/>
            <a:ext cx="3826768" cy="706090"/>
          </a:xfrm>
        </p:spPr>
        <p:txBody>
          <a:bodyPr/>
          <a:lstStyle/>
          <a:p>
            <a:r>
              <a:rPr lang="en-US" dirty="0" err="1" smtClean="0"/>
              <a:t>Gradebooks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60440"/>
          </a:xfrm>
        </p:spPr>
        <p:txBody>
          <a:bodyPr/>
          <a:lstStyle/>
          <a:p>
            <a:pPr marL="228600" lvl="0" indent="0">
              <a:spcBef>
                <a:spcPts val="0"/>
              </a:spcBef>
              <a:buNone/>
            </a:pPr>
            <a:r>
              <a:rPr lang="en" sz="2800" dirty="0"/>
              <a:t>A Traditional Gradebook:  Reporting First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sz="2000" dirty="0"/>
              <a:t>2 dimensional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sz="2000" dirty="0"/>
              <a:t>weighted/averaged gradebooks because “we’ve always done it that way”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sz="2000" dirty="0"/>
              <a:t>How well informed?</a:t>
            </a:r>
          </a:p>
          <a:p>
            <a:pPr marL="228600" lvl="0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228600" lvl="0" indent="0">
              <a:spcBef>
                <a:spcPts val="0"/>
              </a:spcBef>
              <a:buNone/>
            </a:pPr>
            <a:r>
              <a:rPr lang="en" sz="2800" dirty="0" smtClean="0"/>
              <a:t>A </a:t>
            </a:r>
            <a:r>
              <a:rPr lang="en" sz="2800" dirty="0"/>
              <a:t>Standards Based Gradebook (SBG):  Learning First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sz="2000" dirty="0"/>
              <a:t>3 dimensional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sz="2000" dirty="0"/>
              <a:t>Trend focus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sz="2000" dirty="0"/>
              <a:t>Informs instruction</a:t>
            </a:r>
          </a:p>
          <a:p>
            <a:pPr marL="914400" lvl="1" indent="-228600">
              <a:spcBef>
                <a:spcPts val="0"/>
              </a:spcBef>
              <a:buChar char="○"/>
            </a:pPr>
            <a:r>
              <a:rPr lang="en" sz="2000" dirty="0"/>
              <a:t>What did they learn?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130622"/>
            <a:ext cx="5266928" cy="706090"/>
          </a:xfrm>
        </p:spPr>
        <p:txBody>
          <a:bodyPr/>
          <a:lstStyle/>
          <a:p>
            <a:r>
              <a:rPr lang="en-US" dirty="0" smtClean="0"/>
              <a:t>What Does it Tell You?</a:t>
            </a:r>
            <a:endParaRPr lang="en-US" dirty="0"/>
          </a:p>
        </p:txBody>
      </p:sp>
      <p:pic>
        <p:nvPicPr>
          <p:cNvPr id="4" name="Shape 82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rcRect l="-18649" r="-18649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03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564904"/>
            <a:ext cx="3678765" cy="3528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130622"/>
            <a:ext cx="5410944" cy="706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Standards Based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Learning tasks are assessed against standards rather than “marked”.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 from Mathematics 4</a:t>
            </a:r>
          </a:p>
          <a:p>
            <a:pPr marL="400050" lvl="1" indent="0">
              <a:buNone/>
            </a:pPr>
            <a:r>
              <a:rPr lang="en-US" dirty="0" smtClean="0"/>
              <a:t>Communicate mathematical 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thinking in many ways.  </a:t>
            </a:r>
          </a:p>
          <a:p>
            <a:pPr marL="400050" lvl="1" indent="0">
              <a:buNone/>
            </a:pPr>
            <a:r>
              <a:rPr lang="en-US" dirty="0" smtClean="0"/>
              <a:t>(pictorially, words, </a:t>
            </a:r>
          </a:p>
          <a:p>
            <a:pPr marL="400050" lvl="1" indent="0">
              <a:buNone/>
            </a:pPr>
            <a:r>
              <a:rPr lang="en-US" dirty="0" smtClean="0"/>
              <a:t>symbolically,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i="1" dirty="0" smtClean="0"/>
              <a:t>“Answer this question as many ways as you can.”</a:t>
            </a:r>
          </a:p>
        </p:txBody>
      </p:sp>
    </p:spTree>
    <p:extLst>
      <p:ext uri="{BB962C8B-B14F-4D97-AF65-F5344CB8AC3E}">
        <p14:creationId xmlns:p14="http://schemas.microsoft.com/office/powerpoint/2010/main" val="13089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130622"/>
            <a:ext cx="3610744" cy="706090"/>
          </a:xfrm>
        </p:spPr>
        <p:txBody>
          <a:bodyPr/>
          <a:lstStyle/>
          <a:p>
            <a:r>
              <a:rPr lang="en-US" dirty="0" smtClean="0"/>
              <a:t>Odd </a:t>
            </a:r>
            <a:r>
              <a:rPr lang="en-US" smtClean="0"/>
              <a:t>or Even?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184015" cy="542143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24744"/>
            <a:ext cx="5001897" cy="53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4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130622"/>
            <a:ext cx="3682752" cy="706090"/>
          </a:xfrm>
        </p:spPr>
        <p:txBody>
          <a:bodyPr/>
          <a:lstStyle/>
          <a:p>
            <a:r>
              <a:rPr lang="en-US" dirty="0" smtClean="0"/>
              <a:t>Letter Grades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8024" y="1124744"/>
            <a:ext cx="3898776" cy="54006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solidFill>
                  <a:srgbClr val="121719"/>
                </a:solidFill>
              </a:rPr>
              <a:t>Outlines an approach for working with proficiencies, standards and competencies </a:t>
            </a:r>
          </a:p>
          <a:p>
            <a:pPr marL="1371600" lvl="0" indent="457200">
              <a:spcBef>
                <a:spcPts val="0"/>
              </a:spcBef>
              <a:buNone/>
            </a:pPr>
            <a:r>
              <a:rPr lang="en" dirty="0">
                <a:solidFill>
                  <a:srgbClr val="121719"/>
                </a:solidFill>
              </a:rPr>
              <a:t>AND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dirty="0">
                <a:solidFill>
                  <a:srgbClr val="121719"/>
                </a:solidFill>
              </a:rPr>
              <a:t>Providing a final letter grade or even a percentage.</a:t>
            </a:r>
          </a:p>
          <a:p>
            <a:pPr marL="0" lvl="0" indent="0">
              <a:spcBef>
                <a:spcPts val="0"/>
              </a:spcBef>
              <a:buNone/>
            </a:pPr>
            <a:endParaRPr lang="en" dirty="0">
              <a:solidFill>
                <a:srgbClr val="121719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lang="en" b="1" dirty="0">
              <a:solidFill>
                <a:srgbClr val="12171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121719"/>
                </a:solidFill>
              </a:rPr>
              <a:t>Helpful at both elementary and secondary!</a:t>
            </a:r>
          </a:p>
          <a:p>
            <a:endParaRPr lang="en-US" dirty="0">
              <a:solidFill>
                <a:srgbClr val="121719"/>
              </a:solidFill>
            </a:endParaRPr>
          </a:p>
        </p:txBody>
      </p:sp>
      <p:pic>
        <p:nvPicPr>
          <p:cNvPr id="6" name="Shape 121"/>
          <p:cNvPicPr preferRelativeResize="0">
            <a:picLocks/>
          </p:cNvPicPr>
          <p:nvPr/>
        </p:nvPicPr>
        <p:blipFill>
          <a:blip r:embed="rId2">
            <a:alphaModFix/>
          </a:blip>
          <a:srcRect l="-65064" r="-65064"/>
          <a:stretch>
            <a:fillRect/>
          </a:stretch>
        </p:blipFill>
        <p:spPr>
          <a:xfrm>
            <a:off x="-1404664" y="1196752"/>
            <a:ext cx="8291513" cy="5399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30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nectEdBC_Template">
  <a:themeElements>
    <a:clrScheme name="ConnectEdBC_1">
      <a:dk1>
        <a:sysClr val="windowText" lastClr="000000"/>
      </a:dk1>
      <a:lt1>
        <a:sysClr val="window" lastClr="FFFFFF"/>
      </a:lt1>
      <a:dk2>
        <a:srgbClr val="72380D"/>
      </a:dk2>
      <a:lt2>
        <a:srgbClr val="FBF4E5"/>
      </a:lt2>
      <a:accent1>
        <a:srgbClr val="234075"/>
      </a:accent1>
      <a:accent2>
        <a:srgbClr val="E3A82B"/>
      </a:accent2>
      <a:accent3>
        <a:srgbClr val="587BBA"/>
      </a:accent3>
      <a:accent4>
        <a:srgbClr val="B06127"/>
      </a:accent4>
      <a:accent5>
        <a:srgbClr val="7C94BE"/>
      </a:accent5>
      <a:accent6>
        <a:srgbClr val="3A9853"/>
      </a:accent6>
      <a:hlink>
        <a:srgbClr val="2A3A58"/>
      </a:hlink>
      <a:folHlink>
        <a:srgbClr val="0B22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yEducationBC Template MASTER_2014-02">
  <a:themeElements>
    <a:clrScheme name="ConnectEdBC_1">
      <a:dk1>
        <a:sysClr val="windowText" lastClr="000000"/>
      </a:dk1>
      <a:lt1>
        <a:sysClr val="window" lastClr="FFFFFF"/>
      </a:lt1>
      <a:dk2>
        <a:srgbClr val="72380D"/>
      </a:dk2>
      <a:lt2>
        <a:srgbClr val="FBF4E5"/>
      </a:lt2>
      <a:accent1>
        <a:srgbClr val="234075"/>
      </a:accent1>
      <a:accent2>
        <a:srgbClr val="E3A82B"/>
      </a:accent2>
      <a:accent3>
        <a:srgbClr val="587BBA"/>
      </a:accent3>
      <a:accent4>
        <a:srgbClr val="B06127"/>
      </a:accent4>
      <a:accent5>
        <a:srgbClr val="7C94BE"/>
      </a:accent5>
      <a:accent6>
        <a:srgbClr val="3A9853"/>
      </a:accent6>
      <a:hlink>
        <a:srgbClr val="2A3A58"/>
      </a:hlink>
      <a:folHlink>
        <a:srgbClr val="0B22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27964</TotalTime>
  <Words>276</Words>
  <Application>Microsoft Office PowerPoint</Application>
  <PresentationFormat>On-screen Show (4:3)</PresentationFormat>
  <Paragraphs>87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Albertus Extra Bold</vt:lpstr>
      <vt:lpstr>Arial</vt:lpstr>
      <vt:lpstr>Calibri</vt:lpstr>
      <vt:lpstr>Roboto</vt:lpstr>
      <vt:lpstr>Wingdings</vt:lpstr>
      <vt:lpstr>ConnectEdBC_Template</vt:lpstr>
      <vt:lpstr>MyEducationBC Template MASTER_2014-02</vt:lpstr>
      <vt:lpstr>MyEducation BC Standards Based Gradebook</vt:lpstr>
      <vt:lpstr>BC Model – A Hybrid</vt:lpstr>
      <vt:lpstr>Why Standards Based?</vt:lpstr>
      <vt:lpstr>Assessment Compared</vt:lpstr>
      <vt:lpstr>Gradebooks</vt:lpstr>
      <vt:lpstr>What Does it Tell You?</vt:lpstr>
      <vt:lpstr>Standards Based Assessment</vt:lpstr>
      <vt:lpstr>Odd or Even?</vt:lpstr>
      <vt:lpstr>Letter Grades</vt:lpstr>
      <vt:lpstr>                         Standards Based Grade Book</vt:lpstr>
      <vt:lpstr>Curricular Competencies</vt:lpstr>
      <vt:lpstr>Categories</vt:lpstr>
      <vt:lpstr>Add an Assignment</vt:lpstr>
      <vt:lpstr>Add an Assignment</vt:lpstr>
      <vt:lpstr>Add Competencies</vt:lpstr>
      <vt:lpstr>Student Growth</vt:lpstr>
      <vt:lpstr>Further Reading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Workshop</dc:title>
  <dc:creator>Chris Wilson</dc:creator>
  <cp:lastModifiedBy>Sandra Plewes</cp:lastModifiedBy>
  <cp:revision>381</cp:revision>
  <cp:lastPrinted>2015-12-02T02:57:53Z</cp:lastPrinted>
  <dcterms:created xsi:type="dcterms:W3CDTF">2013-11-10T00:33:45Z</dcterms:created>
  <dcterms:modified xsi:type="dcterms:W3CDTF">2017-09-01T19:39:46Z</dcterms:modified>
</cp:coreProperties>
</file>