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03" r:id="rId2"/>
    <p:sldId id="304" r:id="rId3"/>
    <p:sldId id="305" r:id="rId4"/>
    <p:sldId id="265" r:id="rId5"/>
    <p:sldId id="285" r:id="rId6"/>
    <p:sldId id="274" r:id="rId7"/>
    <p:sldId id="278" r:id="rId8"/>
    <p:sldId id="279" r:id="rId9"/>
    <p:sldId id="306" r:id="rId10"/>
    <p:sldId id="275" r:id="rId11"/>
    <p:sldId id="267" r:id="rId12"/>
    <p:sldId id="257" r:id="rId13"/>
    <p:sldId id="307" r:id="rId14"/>
    <p:sldId id="308" r:id="rId15"/>
    <p:sldId id="266" r:id="rId16"/>
    <p:sldId id="309" r:id="rId17"/>
    <p:sldId id="259" r:id="rId18"/>
    <p:sldId id="26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71505" autoAdjust="0"/>
  </p:normalViewPr>
  <p:slideViewPr>
    <p:cSldViewPr>
      <p:cViewPr varScale="1">
        <p:scale>
          <a:sx n="83" d="100"/>
          <a:sy n="83" d="100"/>
        </p:scale>
        <p:origin x="979" y="58"/>
      </p:cViewPr>
      <p:guideLst>
        <p:guide orient="horz" pos="2160"/>
        <p:guide pos="2880"/>
      </p:guideLst>
    </p:cSldViewPr>
  </p:slideViewPr>
  <p:notesTextViewPr>
    <p:cViewPr>
      <p:scale>
        <a:sx n="200" d="100"/>
        <a:sy n="200" d="100"/>
      </p:scale>
      <p:origin x="0" y="0"/>
    </p:cViewPr>
  </p:notesTextViewPr>
  <p:sorterViewPr>
    <p:cViewPr>
      <p:scale>
        <a:sx n="200" d="100"/>
        <a:sy n="200" d="100"/>
      </p:scale>
      <p:origin x="0" y="-228"/>
    </p:cViewPr>
  </p:sorterViewPr>
  <p:notesViewPr>
    <p:cSldViewPr>
      <p:cViewPr>
        <p:scale>
          <a:sx n="110" d="100"/>
          <a:sy n="110" d="100"/>
        </p:scale>
        <p:origin x="-54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DEB8C-6E73-4B5D-8D0E-BB805E25FAFF}" type="datetimeFigureOut">
              <a:rPr lang="en-CA" smtClean="0"/>
              <a:pPr/>
              <a:t>2023-08-30</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3056C7-94C5-499F-800D-F9DD56FCAF52}" type="slidenum">
              <a:rPr lang="en-CA" smtClean="0"/>
              <a:pPr/>
              <a:t>‹#›</a:t>
            </a:fld>
            <a:endParaRPr lang="en-CA" dirty="0"/>
          </a:p>
        </p:txBody>
      </p:sp>
    </p:spTree>
    <p:extLst>
      <p:ext uri="{BB962C8B-B14F-4D97-AF65-F5344CB8AC3E}">
        <p14:creationId xmlns:p14="http://schemas.microsoft.com/office/powerpoint/2010/main" val="967310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3056C7-94C5-499F-800D-F9DD56FCAF52}"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1955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Staff Records:  Ensure all clerical staff knows to update Staff Records with the Inclusive Ed Status and role for the Staff member in order for the person to be available in the Student Services View picklists.</a:t>
            </a:r>
          </a:p>
          <a:p>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12</a:t>
            </a:fld>
            <a:endParaRPr lang="en-CA" dirty="0"/>
          </a:p>
        </p:txBody>
      </p:sp>
    </p:spTree>
    <p:extLst>
      <p:ext uri="{BB962C8B-B14F-4D97-AF65-F5344CB8AC3E}">
        <p14:creationId xmlns:p14="http://schemas.microsoft.com/office/powerpoint/2010/main" val="613776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Wrong grade or school on IEP</a:t>
            </a:r>
            <a:r>
              <a:rPr lang="en-US" baseline="0" dirty="0"/>
              <a:t>: it’s almost always a date issue for the IEPs. Ensure the Start and End dates don’t overlap from Previous to Active to Draft (HINT – Sometimes looking at the Student </a:t>
            </a:r>
            <a:r>
              <a:rPr lang="en-US" baseline="0" dirty="0" err="1"/>
              <a:t>tt</a:t>
            </a:r>
            <a:r>
              <a:rPr lang="en-US" baseline="0" dirty="0"/>
              <a:t> and Membership </a:t>
            </a:r>
            <a:r>
              <a:rPr lang="en-US" baseline="0" dirty="0" err="1"/>
              <a:t>st</a:t>
            </a:r>
            <a:r>
              <a:rPr lang="en-US" baseline="0" dirty="0"/>
              <a:t> can help)</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No Active IEP  You can renew a previous IEP by manipulating the end date of a previous one to make it active and then renew +1 and +2</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Student Exited – if a student has been withdrawn  from a school: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either flagged to withdraw at EOYR (visible in the Pre-transition Field Set) or has been withdrawn from another district and is new to you, the 	student must be re-enrolled to the student services module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Filters are your friends; when staff members don’t see expected student records, Check All Records, Exited, etc.</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Designation dates – especially important for 1701.  If a student should be on the 1701 list and isn’t, check the end dates for the designations (ensure the correct 	designation is set to Primary)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Designations are visible in the School View&gt; Student top tab &gt; Programs side tab</a:t>
            </a:r>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13</a:t>
            </a:fld>
            <a:endParaRPr lang="en-CA" dirty="0"/>
          </a:p>
        </p:txBody>
      </p:sp>
    </p:spTree>
    <p:extLst>
      <p:ext uri="{BB962C8B-B14F-4D97-AF65-F5344CB8AC3E}">
        <p14:creationId xmlns:p14="http://schemas.microsoft.com/office/powerpoint/2010/main" val="1944442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14</a:t>
            </a:fld>
            <a:endParaRPr lang="en-CA" dirty="0"/>
          </a:p>
        </p:txBody>
      </p:sp>
    </p:spTree>
    <p:extLst>
      <p:ext uri="{BB962C8B-B14F-4D97-AF65-F5344CB8AC3E}">
        <p14:creationId xmlns:p14="http://schemas.microsoft.com/office/powerpoint/2010/main" val="22910720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F3056C7-94C5-499F-800D-F9DD56FCAF52}" type="slidenum">
              <a:rPr lang="en-CA" smtClean="0"/>
              <a:pPr/>
              <a:t>15</a:t>
            </a:fld>
            <a:endParaRPr lang="en-CA" dirty="0"/>
          </a:p>
        </p:txBody>
      </p:sp>
    </p:spTree>
    <p:extLst>
      <p:ext uri="{BB962C8B-B14F-4D97-AF65-F5344CB8AC3E}">
        <p14:creationId xmlns:p14="http://schemas.microsoft.com/office/powerpoint/2010/main" val="2660570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16</a:t>
            </a:fld>
            <a:endParaRPr lang="en-CA" dirty="0"/>
          </a:p>
        </p:txBody>
      </p:sp>
    </p:spTree>
    <p:extLst>
      <p:ext uri="{BB962C8B-B14F-4D97-AF65-F5344CB8AC3E}">
        <p14:creationId xmlns:p14="http://schemas.microsoft.com/office/powerpoint/2010/main" val="2382432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17</a:t>
            </a:fld>
            <a:endParaRPr lang="en-CA" dirty="0"/>
          </a:p>
        </p:txBody>
      </p:sp>
    </p:spTree>
    <p:extLst>
      <p:ext uri="{BB962C8B-B14F-4D97-AF65-F5344CB8AC3E}">
        <p14:creationId xmlns:p14="http://schemas.microsoft.com/office/powerpoint/2010/main" val="3234583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3</a:t>
            </a:fld>
            <a:endParaRPr lang="en-CA" dirty="0"/>
          </a:p>
        </p:txBody>
      </p:sp>
    </p:spTree>
    <p:extLst>
      <p:ext uri="{BB962C8B-B14F-4D97-AF65-F5344CB8AC3E}">
        <p14:creationId xmlns:p14="http://schemas.microsoft.com/office/powerpoint/2010/main" val="809133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4</a:t>
            </a:fld>
            <a:endParaRPr lang="en-CA" dirty="0"/>
          </a:p>
        </p:txBody>
      </p:sp>
    </p:spTree>
    <p:extLst>
      <p:ext uri="{BB962C8B-B14F-4D97-AF65-F5344CB8AC3E}">
        <p14:creationId xmlns:p14="http://schemas.microsoft.com/office/powerpoint/2010/main" val="1352682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5</a:t>
            </a:fld>
            <a:endParaRPr lang="en-CA" dirty="0"/>
          </a:p>
        </p:txBody>
      </p:sp>
    </p:spTree>
    <p:extLst>
      <p:ext uri="{BB962C8B-B14F-4D97-AF65-F5344CB8AC3E}">
        <p14:creationId xmlns:p14="http://schemas.microsoft.com/office/powerpoint/2010/main" val="1591992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8CDCEDC0-54F1-4CD2-81E4-1D208E7B9985}" type="slidenum">
              <a:rPr lang="en-US" smtClean="0"/>
              <a:t>6</a:t>
            </a:fld>
            <a:endParaRPr lang="en-US" dirty="0"/>
          </a:p>
        </p:txBody>
      </p:sp>
    </p:spTree>
    <p:extLst>
      <p:ext uri="{BB962C8B-B14F-4D97-AF65-F5344CB8AC3E}">
        <p14:creationId xmlns:p14="http://schemas.microsoft.com/office/powerpoint/2010/main" val="2994804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8CDCEDC0-54F1-4CD2-81E4-1D208E7B9985}" type="slidenum">
              <a:rPr lang="en-US" smtClean="0"/>
              <a:t>7</a:t>
            </a:fld>
            <a:endParaRPr lang="en-US" dirty="0"/>
          </a:p>
        </p:txBody>
      </p:sp>
    </p:spTree>
    <p:extLst>
      <p:ext uri="{BB962C8B-B14F-4D97-AF65-F5344CB8AC3E}">
        <p14:creationId xmlns:p14="http://schemas.microsoft.com/office/powerpoint/2010/main" val="3679582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8CDCEDC0-54F1-4CD2-81E4-1D208E7B9985}" type="slidenum">
              <a:rPr lang="en-US" smtClean="0"/>
              <a:t>8</a:t>
            </a:fld>
            <a:endParaRPr lang="en-US" dirty="0"/>
          </a:p>
        </p:txBody>
      </p:sp>
    </p:spTree>
    <p:extLst>
      <p:ext uri="{BB962C8B-B14F-4D97-AF65-F5344CB8AC3E}">
        <p14:creationId xmlns:p14="http://schemas.microsoft.com/office/powerpoint/2010/main" val="612847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9</a:t>
            </a:fld>
            <a:endParaRPr lang="en-CA" dirty="0"/>
          </a:p>
        </p:txBody>
      </p:sp>
    </p:spTree>
    <p:extLst>
      <p:ext uri="{BB962C8B-B14F-4D97-AF65-F5344CB8AC3E}">
        <p14:creationId xmlns:p14="http://schemas.microsoft.com/office/powerpoint/2010/main" val="167709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8CDCEDC0-54F1-4CD2-81E4-1D208E7B9985}" type="slidenum">
              <a:rPr lang="en-US" smtClean="0"/>
              <a:t>10</a:t>
            </a:fld>
            <a:endParaRPr lang="en-US" dirty="0"/>
          </a:p>
        </p:txBody>
      </p:sp>
    </p:spTree>
    <p:extLst>
      <p:ext uri="{BB962C8B-B14F-4D97-AF65-F5344CB8AC3E}">
        <p14:creationId xmlns:p14="http://schemas.microsoft.com/office/powerpoint/2010/main" val="11120533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060848"/>
            <a:ext cx="8640960" cy="1393304"/>
          </a:xfrm>
        </p:spPr>
        <p:txBody>
          <a:bodyPr>
            <a:normAutofit/>
          </a:bodyPr>
          <a:lstStyle>
            <a:lvl1pPr algn="l">
              <a:defRPr sz="4000" b="1">
                <a:solidFill>
                  <a:schemeClr val="accent1">
                    <a:lumMod val="75000"/>
                  </a:schemeClr>
                </a:solidFill>
                <a:latin typeface="Albertus Extra Bold"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467544" y="3526160"/>
            <a:ext cx="7267128" cy="622920"/>
          </a:xfrm>
        </p:spPr>
        <p:txBody>
          <a:bodyPr>
            <a:normAutofit/>
          </a:bodyPr>
          <a:lstStyle>
            <a:lvl1pPr marL="0" indent="0" algn="l">
              <a:buNone/>
              <a:defRPr sz="2000" b="1">
                <a:solidFill>
                  <a:schemeClr val="accent2"/>
                </a:solidFill>
                <a:latin typeface="Albertus Extra Bold"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Rectangle 9"/>
          <p:cNvSpPr/>
          <p:nvPr userDrawn="1"/>
        </p:nvSpPr>
        <p:spPr>
          <a:xfrm>
            <a:off x="-36512" y="0"/>
            <a:ext cx="9180512" cy="1664804"/>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4316" y="1664804"/>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13" name="Picture 12"/>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113822"/>
            <a:ext cx="1008112" cy="483529"/>
          </a:xfrm>
          <a:prstGeom prst="rect">
            <a:avLst/>
          </a:prstGeom>
          <a:noFill/>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172" y="524014"/>
            <a:ext cx="3792013" cy="1140790"/>
          </a:xfrm>
          <a:prstGeom prst="rect">
            <a:avLst/>
          </a:prstGeom>
        </p:spPr>
      </p:pic>
    </p:spTree>
    <p:extLst>
      <p:ext uri="{BB962C8B-B14F-4D97-AF65-F5344CB8AC3E}">
        <p14:creationId xmlns:p14="http://schemas.microsoft.com/office/powerpoint/2010/main" val="3513670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130622"/>
            <a:ext cx="8229600" cy="706090"/>
          </a:xfrm>
        </p:spPr>
        <p:txBody>
          <a:bodyPr>
            <a:normAutofit/>
          </a:bodyPr>
          <a:lstStyle>
            <a:lvl1pPr algn="ctr">
              <a:defRPr sz="3600"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124744"/>
            <a:ext cx="8229600" cy="54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15803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3" name="Content Placeholder 2"/>
          <p:cNvSpPr>
            <a:spLocks noGrp="1"/>
          </p:cNvSpPr>
          <p:nvPr>
            <p:ph sz="half" idx="1"/>
          </p:nvPr>
        </p:nvSpPr>
        <p:spPr>
          <a:xfrm>
            <a:off x="457200" y="1340768"/>
            <a:ext cx="4038600" cy="478539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40768"/>
            <a:ext cx="4038600" cy="478539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8DB899-A4C4-4C39-9B0F-DF3F8E203246}" type="datetimeFigureOut">
              <a:rPr lang="en-US" smtClean="0"/>
              <a:pPr/>
              <a:t>8/30/2023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6DDAFA-8B82-41B9-9A4A-817966F9335E}" type="slidenum">
              <a:rPr lang="en-US" smtClean="0"/>
              <a:pPr/>
              <a:t>‹#›</a:t>
            </a:fld>
            <a:endParaRPr lang="en-US" dirty="0"/>
          </a:p>
        </p:txBody>
      </p:sp>
      <p:sp>
        <p:nvSpPr>
          <p:cNvPr id="10" name="Title 1"/>
          <p:cNvSpPr>
            <a:spLocks noGrp="1"/>
          </p:cNvSpPr>
          <p:nvPr>
            <p:ph type="title"/>
          </p:nvPr>
        </p:nvSpPr>
        <p:spPr>
          <a:xfrm>
            <a:off x="457200" y="130622"/>
            <a:ext cx="8229600" cy="706090"/>
          </a:xfrm>
        </p:spPr>
        <p:txBody>
          <a:bodyPr>
            <a:normAutofit/>
          </a:bodyPr>
          <a:lstStyle>
            <a:lvl1pPr algn="ctr">
              <a:defRPr sz="36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62743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6876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060848"/>
            <a:ext cx="4040188" cy="406531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26876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060848"/>
            <a:ext cx="4041775" cy="406531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8DB899-A4C4-4C39-9B0F-DF3F8E203246}" type="datetimeFigureOut">
              <a:rPr lang="en-US" smtClean="0"/>
              <a:pPr/>
              <a:t>8/30/2023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6DDAFA-8B82-41B9-9A4A-817966F9335E}" type="slidenum">
              <a:rPr lang="en-US" smtClean="0"/>
              <a:pPr/>
              <a:t>‹#›</a:t>
            </a:fld>
            <a:endParaRPr lang="en-US" dirty="0"/>
          </a:p>
        </p:txBody>
      </p:sp>
      <p:sp>
        <p:nvSpPr>
          <p:cNvPr id="10" name="Rectangle 9"/>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2" name="Title 1"/>
          <p:cNvSpPr>
            <a:spLocks noGrp="1"/>
          </p:cNvSpPr>
          <p:nvPr>
            <p:ph type="title"/>
          </p:nvPr>
        </p:nvSpPr>
        <p:spPr>
          <a:xfrm>
            <a:off x="457200" y="130622"/>
            <a:ext cx="8229600" cy="706090"/>
          </a:xfrm>
        </p:spPr>
        <p:txBody>
          <a:bodyPr>
            <a:normAutofit/>
          </a:bodyPr>
          <a:lstStyle>
            <a:lvl1pPr algn="ctr">
              <a:defRPr sz="36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35083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28DB899-A4C4-4C39-9B0F-DF3F8E203246}" type="datetimeFigureOut">
              <a:rPr lang="en-US" smtClean="0"/>
              <a:pPr/>
              <a:t>8/30/2023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6DDAFA-8B82-41B9-9A4A-817966F9335E}" type="slidenum">
              <a:rPr lang="en-US" smtClean="0"/>
              <a:pPr/>
              <a:t>‹#›</a:t>
            </a:fld>
            <a:endParaRPr lang="en-US" dirty="0"/>
          </a:p>
        </p:txBody>
      </p:sp>
      <p:sp>
        <p:nvSpPr>
          <p:cNvPr id="6" name="Rectangle 5"/>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457200" y="130622"/>
            <a:ext cx="8229600" cy="706090"/>
          </a:xfrm>
        </p:spPr>
        <p:txBody>
          <a:bodyPr>
            <a:normAutofit/>
          </a:bodyPr>
          <a:lstStyle>
            <a:lvl1pPr algn="ctr">
              <a:defRPr sz="36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74135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Title 1"/>
          <p:cNvSpPr>
            <a:spLocks noGrp="1"/>
          </p:cNvSpPr>
          <p:nvPr>
            <p:ph type="title"/>
          </p:nvPr>
        </p:nvSpPr>
        <p:spPr>
          <a:xfrm>
            <a:off x="457200" y="2646040"/>
            <a:ext cx="8229600" cy="1143000"/>
          </a:xfrm>
        </p:spPr>
        <p:txBody>
          <a:bodyPr/>
          <a:lstStyle>
            <a:lvl1pPr>
              <a:defRPr>
                <a:solidFill>
                  <a:schemeClr val="accent1"/>
                </a:solidFill>
              </a:defRPr>
            </a:lvl1pPr>
          </a:lstStyle>
          <a:p>
            <a:r>
              <a:rPr lang="en-US"/>
              <a:t>Click to edit Master title style</a:t>
            </a:r>
            <a:endParaRPr lang="en-US" dirty="0"/>
          </a:p>
        </p:txBody>
      </p:sp>
      <p:sp>
        <p:nvSpPr>
          <p:cNvPr id="9" name="Rectangle 8"/>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3985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74800"/>
            <a:ext cx="3008313" cy="670024"/>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196752"/>
            <a:ext cx="5111750" cy="4929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916832"/>
            <a:ext cx="3008313"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28DB899-A4C4-4C39-9B0F-DF3F8E203246}" type="datetimeFigureOut">
              <a:rPr lang="en-US" smtClean="0"/>
              <a:pPr/>
              <a:t>8/30/2023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6DDAFA-8B82-41B9-9A4A-817966F9335E}" type="slidenum">
              <a:rPr lang="en-US" smtClean="0"/>
              <a:pPr/>
              <a:t>‹#›</a:t>
            </a:fld>
            <a:endParaRPr lang="en-US" dirty="0"/>
          </a:p>
        </p:txBody>
      </p:sp>
      <p:sp>
        <p:nvSpPr>
          <p:cNvPr id="8" name="Rectangle 7"/>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0" name="Title 1"/>
          <p:cNvSpPr txBox="1">
            <a:spLocks/>
          </p:cNvSpPr>
          <p:nvPr userDrawn="1"/>
        </p:nvSpPr>
        <p:spPr>
          <a:xfrm>
            <a:off x="457200" y="130622"/>
            <a:ext cx="8229600" cy="70609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600" b="1" kern="1200">
                <a:solidFill>
                  <a:schemeClr val="bg1"/>
                </a:solidFill>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466613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196751"/>
            <a:ext cx="5486400" cy="35308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28DB899-A4C4-4C39-9B0F-DF3F8E203246}" type="datetimeFigureOut">
              <a:rPr lang="en-US" smtClean="0"/>
              <a:pPr/>
              <a:t>8/30/2023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6DDAFA-8B82-41B9-9A4A-817966F9335E}" type="slidenum">
              <a:rPr lang="en-US" smtClean="0"/>
              <a:pPr/>
              <a:t>‹#›</a:t>
            </a:fld>
            <a:endParaRPr lang="en-US" dirty="0"/>
          </a:p>
        </p:txBody>
      </p:sp>
      <p:sp>
        <p:nvSpPr>
          <p:cNvPr id="8" name="Rectangle 7"/>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0673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DB899-A4C4-4C39-9B0F-DF3F8E203246}" type="datetimeFigureOut">
              <a:rPr lang="en-US" smtClean="0"/>
              <a:pPr/>
              <a:t>8/30/2023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DDAFA-8B82-41B9-9A4A-817966F9335E}" type="slidenum">
              <a:rPr lang="en-US" smtClean="0"/>
              <a:pPr/>
              <a:t>‹#›</a:t>
            </a:fld>
            <a:endParaRPr lang="en-US" dirty="0"/>
          </a:p>
        </p:txBody>
      </p:sp>
    </p:spTree>
    <p:extLst>
      <p:ext uri="{BB962C8B-B14F-4D97-AF65-F5344CB8AC3E}">
        <p14:creationId xmlns:p14="http://schemas.microsoft.com/office/powerpoint/2010/main" val="111553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Lst>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SzPct val="83000"/>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0" y="1844083"/>
            <a:ext cx="9144000" cy="1107595"/>
          </a:xfrm>
        </p:spPr>
        <p:txBody>
          <a:bodyPr>
            <a:noAutofit/>
          </a:bodyPr>
          <a:lstStyle/>
          <a:p>
            <a:pPr algn="ctr"/>
            <a:r>
              <a:rPr lang="en-US" sz="3200" dirty="0"/>
              <a:t>Student Services Year Start Up</a:t>
            </a:r>
            <a:endParaRPr lang="en-US" sz="1800" dirty="0">
              <a:solidFill>
                <a:schemeClr val="accent1"/>
              </a:solidFill>
            </a:endParaRPr>
          </a:p>
        </p:txBody>
      </p:sp>
      <p:sp>
        <p:nvSpPr>
          <p:cNvPr id="4" name="Subtitle 2"/>
          <p:cNvSpPr>
            <a:spLocks noGrp="1"/>
          </p:cNvSpPr>
          <p:nvPr>
            <p:ph type="subTitle" idx="1"/>
          </p:nvPr>
        </p:nvSpPr>
        <p:spPr>
          <a:xfrm>
            <a:off x="7883" y="2971800"/>
            <a:ext cx="9144000" cy="533400"/>
          </a:xfrm>
        </p:spPr>
        <p:txBody>
          <a:bodyPr>
            <a:noAutofit/>
          </a:bodyPr>
          <a:lstStyle/>
          <a:p>
            <a:pPr algn="ctr"/>
            <a:r>
              <a:rPr lang="en-US" sz="2400" dirty="0">
                <a:solidFill>
                  <a:srgbClr val="FF0000"/>
                </a:solidFill>
                <a:ea typeface="+mj-ea"/>
                <a:cs typeface="+mj-cs"/>
              </a:rPr>
              <a:t>Start time: 10 AM</a:t>
            </a:r>
          </a:p>
          <a:p>
            <a:pPr algn="ctr"/>
            <a:endParaRPr lang="en-US" sz="2400" dirty="0">
              <a:solidFill>
                <a:srgbClr val="FF0000"/>
              </a:solidFill>
              <a:ea typeface="+mj-ea"/>
              <a:cs typeface="+mj-cs"/>
            </a:endParaRPr>
          </a:p>
          <a:p>
            <a:pPr algn="ctr"/>
            <a:endParaRPr lang="en-US" sz="1600" b="0" i="1" dirty="0">
              <a:solidFill>
                <a:srgbClr val="234075"/>
              </a:solidFill>
              <a:ea typeface="+mj-ea"/>
              <a:cs typeface="+mj-cs"/>
            </a:endParaRPr>
          </a:p>
        </p:txBody>
      </p:sp>
      <p:sp>
        <p:nvSpPr>
          <p:cNvPr id="3" name="TextBox 2"/>
          <p:cNvSpPr txBox="1"/>
          <p:nvPr/>
        </p:nvSpPr>
        <p:spPr>
          <a:xfrm>
            <a:off x="457200" y="6172200"/>
            <a:ext cx="280412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a:ln>
                  <a:noFill/>
                </a:ln>
                <a:solidFill>
                  <a:srgbClr val="234075"/>
                </a:solidFill>
                <a:effectLst/>
                <a:uLnTx/>
                <a:uFillTx/>
                <a:latin typeface="Albertus Extra Bold" pitchFamily="34" charset="0"/>
                <a:ea typeface="+mn-ea"/>
                <a:cs typeface="+mn-cs"/>
              </a:rPr>
              <a:t>August 30, 2023</a:t>
            </a:r>
            <a:endParaRPr kumimoji="0" lang="en-US" sz="1600" b="1" i="0" u="none" strike="noStrike" kern="1200" cap="none" spc="0" normalizeH="0" baseline="0" noProof="0" dirty="0">
              <a:ln>
                <a:noFill/>
              </a:ln>
              <a:solidFill>
                <a:srgbClr val="234075"/>
              </a:solidFill>
              <a:effectLst/>
              <a:uLnTx/>
              <a:uFillTx/>
              <a:latin typeface="Albertus Extra Bold" pitchFamily="34" charset="0"/>
              <a:ea typeface="+mn-ea"/>
              <a:cs typeface="+mn-cs"/>
            </a:endParaRPr>
          </a:p>
        </p:txBody>
      </p:sp>
      <p:sp>
        <p:nvSpPr>
          <p:cNvPr id="5" name="TextBox 4"/>
          <p:cNvSpPr txBox="1"/>
          <p:nvPr/>
        </p:nvSpPr>
        <p:spPr>
          <a:xfrm>
            <a:off x="396108" y="3657600"/>
            <a:ext cx="8351783"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You can use the following numbers to dial 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Victoria: </a:t>
            </a:r>
            <a:r>
              <a:rPr kumimoji="0" lang="en-US" sz="2400" b="1" i="0" u="none" strike="noStrike" kern="1200" cap="none" spc="0" normalizeH="0" baseline="0" noProof="0" dirty="0">
                <a:ln>
                  <a:noFill/>
                </a:ln>
                <a:solidFill>
                  <a:prstClr val="black"/>
                </a:solidFill>
                <a:effectLst/>
                <a:uLnTx/>
                <a:uFillTx/>
                <a:latin typeface="Calibri"/>
                <a:ea typeface="+mn-ea"/>
                <a:cs typeface="+mn-cs"/>
              </a:rPr>
              <a:t>1-778-401-6245</a:t>
            </a:r>
            <a:r>
              <a:rPr kumimoji="0" lang="en-US" sz="2400" b="0" i="0" u="none" strike="noStrike" kern="1200" cap="none" spc="0" normalizeH="0" baseline="0" noProof="0" dirty="0">
                <a:ln>
                  <a:noFill/>
                </a:ln>
                <a:solidFill>
                  <a:prstClr val="black"/>
                </a:solidFill>
                <a:effectLst/>
                <a:uLnTx/>
                <a:uFillTx/>
                <a:latin typeface="Calibri"/>
                <a:ea typeface="+mn-ea"/>
                <a:cs typeface="+mn-cs"/>
              </a:rPr>
              <a:t> | Vancouver:</a:t>
            </a:r>
            <a:r>
              <a:rPr kumimoji="0" lang="en-US" sz="2400" b="1" i="0" u="none" strike="noStrike" kern="1200" cap="none" spc="0" normalizeH="0" baseline="0" noProof="0" dirty="0">
                <a:ln>
                  <a:noFill/>
                </a:ln>
                <a:solidFill>
                  <a:prstClr val="black"/>
                </a:solidFill>
                <a:effectLst/>
                <a:uLnTx/>
                <a:uFillTx/>
                <a:latin typeface="Calibri"/>
                <a:ea typeface="+mn-ea"/>
                <a:cs typeface="+mn-cs"/>
              </a:rPr>
              <a:t> 1-604-449-4460 </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Kelowna: </a:t>
            </a:r>
            <a:r>
              <a:rPr kumimoji="0" lang="en-US" sz="2400" b="1" i="0" u="none" strike="noStrike" kern="1200" cap="none" spc="0" normalizeH="0" baseline="0" noProof="0" dirty="0">
                <a:ln>
                  <a:noFill/>
                </a:ln>
                <a:solidFill>
                  <a:prstClr val="black"/>
                </a:solidFill>
                <a:effectLst/>
                <a:uLnTx/>
                <a:uFillTx/>
                <a:latin typeface="Calibri"/>
                <a:ea typeface="+mn-ea"/>
                <a:cs typeface="+mn-cs"/>
              </a:rPr>
              <a:t>1-236-361-9865</a:t>
            </a:r>
            <a:r>
              <a:rPr kumimoji="0" lang="en-US" sz="2400" b="0" i="0" u="none" strike="noStrike" kern="1200" cap="none" spc="0" normalizeH="0" baseline="0" noProof="0" dirty="0">
                <a:ln>
                  <a:noFill/>
                </a:ln>
                <a:solidFill>
                  <a:prstClr val="black"/>
                </a:solidFill>
                <a:effectLst/>
                <a:uLnTx/>
                <a:uFillTx/>
                <a:latin typeface="Calibri"/>
                <a:ea typeface="+mn-ea"/>
                <a:cs typeface="+mn-cs"/>
              </a:rPr>
              <a:t> | Whitehorse: </a:t>
            </a:r>
            <a:r>
              <a:rPr kumimoji="0" lang="en-US" sz="2400" b="1" i="0" u="none" strike="noStrike" kern="1200" cap="none" spc="0" normalizeH="0" baseline="0" noProof="0" dirty="0">
                <a:ln>
                  <a:noFill/>
                </a:ln>
                <a:solidFill>
                  <a:prstClr val="black"/>
                </a:solidFill>
                <a:effectLst/>
                <a:uLnTx/>
                <a:uFillTx/>
                <a:latin typeface="Calibri"/>
                <a:ea typeface="+mn-ea"/>
                <a:cs typeface="+mn-cs"/>
              </a:rPr>
              <a:t>1-867-457-0197</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algn="ctr"/>
            <a:r>
              <a:rPr kumimoji="0" lang="en-US" sz="2400" b="0" i="0" u="none" strike="noStrike" kern="1200" cap="none" spc="0" normalizeH="0" baseline="0" noProof="0" dirty="0">
                <a:ln>
                  <a:noFill/>
                </a:ln>
                <a:solidFill>
                  <a:prstClr val="black"/>
                </a:solidFill>
                <a:effectLst/>
                <a:uLnTx/>
                <a:uFillTx/>
                <a:latin typeface="Calibri"/>
                <a:ea typeface="+mn-ea"/>
                <a:cs typeface="+mn-cs"/>
              </a:rPr>
              <a:t>Conference ID: </a:t>
            </a:r>
            <a:r>
              <a:rPr lang="en-US" sz="2400" b="1" dirty="0">
                <a:solidFill>
                  <a:srgbClr val="C00000"/>
                </a:solidFill>
                <a:latin typeface="Calibri"/>
              </a:rPr>
              <a:t>447 421 960#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During the calls, press</a:t>
            </a:r>
            <a:r>
              <a:rPr kumimoji="0" lang="en-US" sz="2400" b="1" i="0" u="none" strike="noStrike" kern="1200" cap="none" spc="0" normalizeH="0" baseline="0" noProof="0" dirty="0">
                <a:ln>
                  <a:noFill/>
                </a:ln>
                <a:solidFill>
                  <a:prstClr val="black"/>
                </a:solidFill>
                <a:effectLst/>
                <a:uLnTx/>
                <a:uFillTx/>
                <a:latin typeface="Calibri"/>
                <a:ea typeface="+mn-ea"/>
                <a:cs typeface="+mn-cs"/>
              </a:rPr>
              <a:t> *6 to mute</a:t>
            </a:r>
            <a:r>
              <a:rPr kumimoji="0" lang="en-US" sz="2400" b="0" i="0" u="none" strike="noStrike" kern="1200" cap="none" spc="0" normalizeH="0" baseline="0" noProof="0" dirty="0">
                <a:ln>
                  <a:noFill/>
                </a:ln>
                <a:solidFill>
                  <a:prstClr val="black"/>
                </a:solidFill>
                <a:effectLst/>
                <a:uLnTx/>
                <a:uFillTx/>
                <a:latin typeface="Calibri"/>
                <a:ea typeface="+mn-ea"/>
                <a:cs typeface="+mn-cs"/>
              </a:rPr>
              <a:t> your phone, or</a:t>
            </a:r>
            <a:r>
              <a:rPr kumimoji="0" lang="en-US" sz="2400" b="1" i="0" u="none" strike="noStrike" kern="1200" cap="none" spc="0" normalizeH="0" baseline="0" noProof="0" dirty="0">
                <a:ln>
                  <a:noFill/>
                </a:ln>
                <a:solidFill>
                  <a:prstClr val="black"/>
                </a:solidFill>
                <a:effectLst/>
                <a:uLnTx/>
                <a:uFillTx/>
                <a:latin typeface="Calibri"/>
                <a:ea typeface="+mn-ea"/>
                <a:cs typeface="+mn-cs"/>
              </a:rPr>
              <a:t> *7 to un-mute</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Straight Connector 6"/>
          <p:cNvCxnSpPr/>
          <p:nvPr/>
        </p:nvCxnSpPr>
        <p:spPr>
          <a:xfrm flipV="1">
            <a:off x="457200" y="3505200"/>
            <a:ext cx="8229600" cy="20122"/>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03991" y="5695146"/>
            <a:ext cx="835178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F0"/>
                </a:solidFill>
                <a:effectLst/>
                <a:uLnTx/>
                <a:uFillTx/>
                <a:latin typeface="Calibri"/>
                <a:ea typeface="+mn-ea"/>
                <a:cs typeface="+mn-cs"/>
              </a:rPr>
              <a:t>To preview the slides: use the </a:t>
            </a:r>
            <a:r>
              <a:rPr kumimoji="0" lang="en-US" sz="1800" b="1" i="1" u="none" strike="noStrike" kern="1200" cap="none" spc="0" normalizeH="0" baseline="0" noProof="0" dirty="0">
                <a:ln>
                  <a:noFill/>
                </a:ln>
                <a:solidFill>
                  <a:srgbClr val="00B0F0"/>
                </a:solidFill>
                <a:effectLst/>
                <a:uLnTx/>
                <a:uFillTx/>
                <a:latin typeface="Calibri"/>
                <a:ea typeface="+mn-ea"/>
                <a:cs typeface="+mn-cs"/>
              </a:rPr>
              <a:t>navigation arrows </a:t>
            </a:r>
            <a:r>
              <a:rPr kumimoji="0" lang="en-US" sz="1800" b="0" i="0" u="none" strike="noStrike" kern="1200" cap="none" spc="0" normalizeH="0" baseline="0" noProof="0" dirty="0">
                <a:ln>
                  <a:noFill/>
                </a:ln>
                <a:solidFill>
                  <a:srgbClr val="00B0F0"/>
                </a:solidFill>
                <a:effectLst/>
                <a:uLnTx/>
                <a:uFillTx/>
                <a:latin typeface="Calibri"/>
                <a:ea typeface="+mn-ea"/>
                <a:cs typeface="+mn-cs"/>
              </a:rPr>
              <a:t>at the top left and use</a:t>
            </a:r>
            <a:r>
              <a:rPr kumimoji="0" lang="en-US" sz="1800" b="0" i="1" u="none" strike="noStrike" kern="1200" cap="none" spc="0" normalizeH="0" baseline="0" noProof="0" dirty="0">
                <a:ln>
                  <a:noFill/>
                </a:ln>
                <a:solidFill>
                  <a:srgbClr val="00B0F0"/>
                </a:solidFill>
                <a:effectLst/>
                <a:uLnTx/>
                <a:uFillTx/>
                <a:latin typeface="Calibri"/>
                <a:ea typeface="+mn-ea"/>
                <a:cs typeface="+mn-cs"/>
              </a:rPr>
              <a:t> </a:t>
            </a:r>
            <a:r>
              <a:rPr kumimoji="0" lang="en-US" sz="1800" b="1" i="1" u="none" strike="noStrike" kern="1200" cap="none" spc="0" normalizeH="0" baseline="0" noProof="0" dirty="0">
                <a:ln>
                  <a:noFill/>
                </a:ln>
                <a:solidFill>
                  <a:srgbClr val="00B0F0"/>
                </a:solidFill>
                <a:effectLst/>
                <a:uLnTx/>
                <a:uFillTx/>
                <a:latin typeface="Calibri"/>
                <a:ea typeface="+mn-ea"/>
                <a:cs typeface="+mn-cs"/>
              </a:rPr>
              <a:t>click to presenter</a:t>
            </a:r>
            <a:r>
              <a:rPr kumimoji="0" lang="en-US" sz="1800" b="0" i="0" u="none" strike="noStrike" kern="1200" cap="none" spc="0" normalizeH="0" baseline="0" noProof="0" dirty="0">
                <a:ln>
                  <a:noFill/>
                </a:ln>
                <a:solidFill>
                  <a:srgbClr val="00B0F0"/>
                </a:solidFill>
                <a:effectLst/>
                <a:uLnTx/>
                <a:uFillTx/>
                <a:latin typeface="Calibri"/>
                <a:ea typeface="+mn-ea"/>
                <a:cs typeface="+mn-cs"/>
              </a:rPr>
              <a:t> when done </a:t>
            </a:r>
          </a:p>
        </p:txBody>
      </p:sp>
    </p:spTree>
    <p:extLst>
      <p:ext uri="{BB962C8B-B14F-4D97-AF65-F5344CB8AC3E}">
        <p14:creationId xmlns:p14="http://schemas.microsoft.com/office/powerpoint/2010/main" val="1474090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Naming Conventions for Plans</a:t>
            </a:r>
          </a:p>
        </p:txBody>
      </p:sp>
      <p:sp>
        <p:nvSpPr>
          <p:cNvPr id="3" name="Content Placeholder 2"/>
          <p:cNvSpPr>
            <a:spLocks noGrp="1"/>
          </p:cNvSpPr>
          <p:nvPr>
            <p:ph idx="1"/>
          </p:nvPr>
        </p:nvSpPr>
        <p:spPr/>
        <p:txBody>
          <a:bodyPr/>
          <a:lstStyle/>
          <a:p>
            <a:r>
              <a:rPr lang="en-CA" dirty="0"/>
              <a:t>Suggested: District Number in the Plan Name</a:t>
            </a:r>
            <a:br>
              <a:rPr lang="en-CA" dirty="0"/>
            </a:br>
            <a:r>
              <a:rPr lang="en-CA" sz="2800" dirty="0"/>
              <a:t>Student Services School View &gt; Student top tab &gt; Plans side tab &gt; Details leaf &gt; Plan Details sub top tab</a:t>
            </a:r>
          </a:p>
          <a:p>
            <a:endParaRPr lang="en-CA" dirty="0"/>
          </a:p>
        </p:txBody>
      </p:sp>
      <p:pic>
        <p:nvPicPr>
          <p:cNvPr id="4" name="Picture 3"/>
          <p:cNvPicPr>
            <a:picLocks noChangeAspect="1"/>
          </p:cNvPicPr>
          <p:nvPr/>
        </p:nvPicPr>
        <p:blipFill>
          <a:blip r:embed="rId3"/>
          <a:stretch>
            <a:fillRect/>
          </a:stretch>
        </p:blipFill>
        <p:spPr>
          <a:xfrm>
            <a:off x="1447800" y="2667000"/>
            <a:ext cx="6248400" cy="371944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8708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IEP Goal Progress Reports</a:t>
            </a:r>
            <a:endParaRPr lang="en-US" dirty="0"/>
          </a:p>
        </p:txBody>
      </p:sp>
      <p:sp>
        <p:nvSpPr>
          <p:cNvPr id="3" name="Content Placeholder 2"/>
          <p:cNvSpPr>
            <a:spLocks noGrp="1"/>
          </p:cNvSpPr>
          <p:nvPr>
            <p:ph idx="1"/>
          </p:nvPr>
        </p:nvSpPr>
        <p:spPr/>
        <p:txBody>
          <a:bodyPr>
            <a:normAutofit/>
          </a:bodyPr>
          <a:lstStyle/>
          <a:p>
            <a:r>
              <a:rPr lang="en-CA" dirty="0"/>
              <a:t>Reports are designed to complete one report for each student objective</a:t>
            </a:r>
          </a:p>
          <a:p>
            <a:pPr lvl="1"/>
            <a:r>
              <a:rPr lang="en-CA" dirty="0"/>
              <a:t>You must have at least one objective for each goal</a:t>
            </a:r>
          </a:p>
          <a:p>
            <a:r>
              <a:rPr lang="en-CA" dirty="0"/>
              <a:t>Reports can be run/printed for individual students or for multiple students</a:t>
            </a:r>
          </a:p>
          <a:p>
            <a:r>
              <a:rPr lang="en-CA" dirty="0"/>
              <a:t>Reports can be run when appropriate and are not directly linked to grade terms/reporting periods</a:t>
            </a:r>
          </a:p>
          <a:p>
            <a:r>
              <a:rPr lang="en-CA" dirty="0"/>
              <a:t>Progress Reports are available to Districts using the BC IEP only; not the CB IEP</a:t>
            </a:r>
          </a:p>
          <a:p>
            <a:endParaRPr lang="en-US" dirty="0"/>
          </a:p>
        </p:txBody>
      </p:sp>
    </p:spTree>
    <p:extLst>
      <p:ext uri="{BB962C8B-B14F-4D97-AF65-F5344CB8AC3E}">
        <p14:creationId xmlns:p14="http://schemas.microsoft.com/office/powerpoint/2010/main" val="229940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Staff Records</a:t>
            </a:r>
          </a:p>
        </p:txBody>
      </p:sp>
      <p:sp>
        <p:nvSpPr>
          <p:cNvPr id="3" name="Content Placeholder 2"/>
          <p:cNvSpPr>
            <a:spLocks noGrp="1"/>
          </p:cNvSpPr>
          <p:nvPr>
            <p:ph idx="1"/>
          </p:nvPr>
        </p:nvSpPr>
        <p:spPr/>
        <p:txBody>
          <a:bodyPr/>
          <a:lstStyle/>
          <a:p>
            <a:r>
              <a:rPr lang="en-US" dirty="0"/>
              <a:t>Staff will not show up in the Student Service pick lists if the staff record does not have the correct boxes checked</a:t>
            </a:r>
          </a:p>
          <a:p>
            <a:pPr lvl="1"/>
            <a:r>
              <a:rPr lang="en-US" dirty="0"/>
              <a:t>School View &gt; </a:t>
            </a:r>
          </a:p>
          <a:p>
            <a:pPr lvl="1"/>
            <a:r>
              <a:rPr lang="en-US" dirty="0"/>
              <a:t>Staff top tab &gt; </a:t>
            </a:r>
          </a:p>
          <a:p>
            <a:pPr lvl="1"/>
            <a:r>
              <a:rPr lang="en-US" dirty="0"/>
              <a:t>Details leaf</a:t>
            </a:r>
          </a:p>
          <a:p>
            <a:pPr lvl="1"/>
            <a:endParaRPr lang="en-US" dirty="0"/>
          </a:p>
        </p:txBody>
      </p:sp>
      <p:pic>
        <p:nvPicPr>
          <p:cNvPr id="5" name="Picture 4"/>
          <p:cNvPicPr>
            <a:picLocks noChangeAspect="1"/>
          </p:cNvPicPr>
          <p:nvPr/>
        </p:nvPicPr>
        <p:blipFill>
          <a:blip r:embed="rId3"/>
          <a:stretch>
            <a:fillRect/>
          </a:stretch>
        </p:blipFill>
        <p:spPr>
          <a:xfrm>
            <a:off x="4953000" y="2308510"/>
            <a:ext cx="2971800" cy="419505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951985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Supporting Tips &amp; Tricks</a:t>
            </a:r>
          </a:p>
        </p:txBody>
      </p:sp>
      <p:sp>
        <p:nvSpPr>
          <p:cNvPr id="3" name="Content Placeholder 2"/>
          <p:cNvSpPr>
            <a:spLocks noGrp="1"/>
          </p:cNvSpPr>
          <p:nvPr>
            <p:ph idx="1"/>
          </p:nvPr>
        </p:nvSpPr>
        <p:spPr/>
        <p:txBody>
          <a:bodyPr>
            <a:normAutofit/>
          </a:bodyPr>
          <a:lstStyle/>
          <a:p>
            <a:r>
              <a:rPr lang="en-US" dirty="0"/>
              <a:t>Wrong grade or school on IEP</a:t>
            </a:r>
          </a:p>
          <a:p>
            <a:r>
              <a:rPr lang="en-US" dirty="0"/>
              <a:t>No Active IEP</a:t>
            </a:r>
          </a:p>
          <a:p>
            <a:r>
              <a:rPr lang="en-US" dirty="0"/>
              <a:t>Student Exited </a:t>
            </a:r>
          </a:p>
          <a:p>
            <a:pPr lvl="1"/>
            <a:r>
              <a:rPr lang="en-US" dirty="0"/>
              <a:t>Report Card Field Set (check the WD flag)</a:t>
            </a:r>
          </a:p>
          <a:p>
            <a:pPr lvl="2"/>
            <a:r>
              <a:rPr lang="en-US" dirty="0"/>
              <a:t>Student top tab &gt; Filter = Primary Active &gt; Field Set = Pre-transition </a:t>
            </a:r>
          </a:p>
          <a:p>
            <a:pPr lvl="1"/>
            <a:r>
              <a:rPr lang="en-US" dirty="0"/>
              <a:t>New to District students – re-enrolled</a:t>
            </a:r>
          </a:p>
          <a:p>
            <a:r>
              <a:rPr lang="en-CA" dirty="0"/>
              <a:t>Designation dates (end dated, primary, secondary)</a:t>
            </a:r>
          </a:p>
          <a:p>
            <a:pPr lvl="1"/>
            <a:r>
              <a:rPr lang="en-US" dirty="0"/>
              <a:t>School View&gt; Student top tab &gt; Programs side tab</a:t>
            </a:r>
            <a:endParaRPr lang="en-CA" dirty="0"/>
          </a:p>
          <a:p>
            <a:endParaRPr lang="en-CA" dirty="0"/>
          </a:p>
          <a:p>
            <a:endParaRPr lang="en-CA" dirty="0"/>
          </a:p>
          <a:p>
            <a:endParaRPr lang="en-US" dirty="0"/>
          </a:p>
          <a:p>
            <a:pPr marL="0" indent="0">
              <a:buNone/>
            </a:pPr>
            <a:endParaRPr lang="en-US" dirty="0"/>
          </a:p>
        </p:txBody>
      </p:sp>
    </p:spTree>
    <p:extLst>
      <p:ext uri="{BB962C8B-B14F-4D97-AF65-F5344CB8AC3E}">
        <p14:creationId xmlns:p14="http://schemas.microsoft.com/office/powerpoint/2010/main" val="3389510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Supporting Tips &amp; Tricks</a:t>
            </a:r>
          </a:p>
        </p:txBody>
      </p:sp>
      <p:sp>
        <p:nvSpPr>
          <p:cNvPr id="3" name="Content Placeholder 2"/>
          <p:cNvSpPr>
            <a:spLocks noGrp="1"/>
          </p:cNvSpPr>
          <p:nvPr>
            <p:ph idx="1"/>
          </p:nvPr>
        </p:nvSpPr>
        <p:spPr/>
        <p:txBody>
          <a:bodyPr>
            <a:normAutofit/>
          </a:bodyPr>
          <a:lstStyle/>
          <a:p>
            <a:r>
              <a:rPr lang="en-CA" dirty="0"/>
              <a:t>Designation dates (end dated, primary, secondary)</a:t>
            </a:r>
          </a:p>
          <a:p>
            <a:pPr lvl="1"/>
            <a:r>
              <a:rPr lang="en-US" dirty="0"/>
              <a:t>School View&gt; Student top tab &gt; Membership side tab &gt; Programs sub side tab &gt; Data Dictionary</a:t>
            </a:r>
            <a:endParaRPr lang="en-CA" dirty="0"/>
          </a:p>
          <a:p>
            <a:endParaRPr lang="en-CA" dirty="0"/>
          </a:p>
          <a:p>
            <a:endParaRPr lang="en-CA" dirty="0"/>
          </a:p>
          <a:p>
            <a:endParaRPr lang="en-US" dirty="0"/>
          </a:p>
          <a:p>
            <a:pPr marL="0" indent="0">
              <a:buNone/>
            </a:pPr>
            <a:endParaRPr lang="en-US" dirty="0"/>
          </a:p>
        </p:txBody>
      </p:sp>
      <p:pic>
        <p:nvPicPr>
          <p:cNvPr id="4" name="Picture 3"/>
          <p:cNvPicPr>
            <a:picLocks noChangeAspect="1"/>
          </p:cNvPicPr>
          <p:nvPr/>
        </p:nvPicPr>
        <p:blipFill>
          <a:blip r:embed="rId3"/>
          <a:stretch>
            <a:fillRect/>
          </a:stretch>
        </p:blipFill>
        <p:spPr>
          <a:xfrm>
            <a:off x="2171700" y="3124200"/>
            <a:ext cx="4800600" cy="301010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747359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Did you know?</a:t>
            </a:r>
            <a:endParaRPr lang="en-US" dirty="0"/>
          </a:p>
        </p:txBody>
      </p:sp>
      <p:sp>
        <p:nvSpPr>
          <p:cNvPr id="3" name="Content Placeholder 2"/>
          <p:cNvSpPr>
            <a:spLocks noGrp="1"/>
          </p:cNvSpPr>
          <p:nvPr>
            <p:ph idx="1"/>
          </p:nvPr>
        </p:nvSpPr>
        <p:spPr/>
        <p:txBody>
          <a:bodyPr>
            <a:normAutofit fontScale="92500" lnSpcReduction="10000"/>
          </a:bodyPr>
          <a:lstStyle/>
          <a:p>
            <a:r>
              <a:rPr lang="en-CA" dirty="0"/>
              <a:t>There is a filter that allows you to see Next Year students in the Student Services School View</a:t>
            </a:r>
          </a:p>
          <a:p>
            <a:pPr lvl="1"/>
            <a:r>
              <a:rPr lang="en-CA" dirty="0"/>
              <a:t>Student top tab, Filter = Next Year Students</a:t>
            </a:r>
          </a:p>
          <a:p>
            <a:r>
              <a:rPr lang="en-CA" dirty="0"/>
              <a:t>IEPs (read only) are accessible from </a:t>
            </a:r>
          </a:p>
          <a:p>
            <a:pPr lvl="1"/>
            <a:r>
              <a:rPr lang="en-CA" dirty="0"/>
              <a:t>School View &gt; Student &gt; Documents &gt; Plan</a:t>
            </a:r>
          </a:p>
          <a:p>
            <a:r>
              <a:rPr lang="en-CA" dirty="0"/>
              <a:t>Teachers can see IEPs for their own students in Staff View</a:t>
            </a:r>
          </a:p>
          <a:p>
            <a:r>
              <a:rPr lang="en-CA" dirty="0"/>
              <a:t>On the withdraw screen you can use the “Keep Student in Special Education” check box and this will retain the student in the Student Services Module. If you do not check this, the student will be Exited from Student Services when withdrawn</a:t>
            </a:r>
          </a:p>
        </p:txBody>
      </p:sp>
    </p:spTree>
    <p:extLst>
      <p:ext uri="{BB962C8B-B14F-4D97-AF65-F5344CB8AC3E}">
        <p14:creationId xmlns:p14="http://schemas.microsoft.com/office/powerpoint/2010/main" val="1509931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Did you know?</a:t>
            </a:r>
            <a:endParaRPr lang="en-US" dirty="0"/>
          </a:p>
        </p:txBody>
      </p:sp>
      <p:sp>
        <p:nvSpPr>
          <p:cNvPr id="3" name="Content Placeholder 2"/>
          <p:cNvSpPr>
            <a:spLocks noGrp="1"/>
          </p:cNvSpPr>
          <p:nvPr>
            <p:ph idx="1"/>
          </p:nvPr>
        </p:nvSpPr>
        <p:spPr/>
        <p:txBody>
          <a:bodyPr>
            <a:normAutofit/>
          </a:bodyPr>
          <a:lstStyle/>
          <a:p>
            <a:r>
              <a:rPr lang="en-CA" dirty="0"/>
              <a:t>When withdrawing </a:t>
            </a:r>
            <a:r>
              <a:rPr lang="en-CA"/>
              <a:t>a student, you </a:t>
            </a:r>
            <a:r>
              <a:rPr lang="en-CA" dirty="0"/>
              <a:t>can use the “Keep Student in Special Education” check box</a:t>
            </a:r>
          </a:p>
          <a:p>
            <a:pPr lvl="1"/>
            <a:r>
              <a:rPr lang="en-CA" dirty="0"/>
              <a:t>This will retain the student in the Student Services module as Active after being withdrawn.</a:t>
            </a:r>
          </a:p>
          <a:p>
            <a:pPr lvl="1"/>
            <a:r>
              <a:rPr lang="en-CA" dirty="0"/>
              <a:t>District process</a:t>
            </a:r>
          </a:p>
          <a:p>
            <a:pPr lvl="1"/>
            <a:r>
              <a:rPr lang="en-CA" dirty="0"/>
              <a:t>BC Standards</a:t>
            </a:r>
          </a:p>
        </p:txBody>
      </p:sp>
      <p:pic>
        <p:nvPicPr>
          <p:cNvPr id="4" name="Picture 3"/>
          <p:cNvPicPr>
            <a:picLocks noChangeAspect="1"/>
          </p:cNvPicPr>
          <p:nvPr/>
        </p:nvPicPr>
        <p:blipFill>
          <a:blip r:embed="rId3"/>
          <a:stretch>
            <a:fillRect/>
          </a:stretch>
        </p:blipFill>
        <p:spPr>
          <a:xfrm>
            <a:off x="4876800" y="3131868"/>
            <a:ext cx="3352800" cy="3393476"/>
          </a:xfrm>
          <a:prstGeom prst="rect">
            <a:avLst/>
          </a:prstGeom>
        </p:spPr>
      </p:pic>
    </p:spTree>
    <p:extLst>
      <p:ext uri="{BB962C8B-B14F-4D97-AF65-F5344CB8AC3E}">
        <p14:creationId xmlns:p14="http://schemas.microsoft.com/office/powerpoint/2010/main" val="2474467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Documentation</a:t>
            </a:r>
          </a:p>
        </p:txBody>
      </p:sp>
      <p:sp>
        <p:nvSpPr>
          <p:cNvPr id="3" name="TextBox 2"/>
          <p:cNvSpPr txBox="1"/>
          <p:nvPr/>
        </p:nvSpPr>
        <p:spPr>
          <a:xfrm>
            <a:off x="457200" y="1219200"/>
            <a:ext cx="8077200"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err="1"/>
              <a:t>MyEducationBC.Info</a:t>
            </a:r>
            <a:r>
              <a:rPr lang="en-US" sz="2400" dirty="0"/>
              <a:t> site &gt; Student Services Resources</a:t>
            </a:r>
          </a:p>
          <a:p>
            <a:pPr marL="742950" lvl="1" indent="-285750">
              <a:buFont typeface="Arial" panose="020B0604020202020204" pitchFamily="34" charset="0"/>
              <a:buChar char="•"/>
            </a:pPr>
            <a:r>
              <a:rPr lang="en-US" sz="2400" dirty="0"/>
              <a:t>1701 Student Services Designations</a:t>
            </a:r>
          </a:p>
          <a:p>
            <a:pPr marL="742950" lvl="1" indent="-285750">
              <a:buFont typeface="Arial" panose="020B0604020202020204" pitchFamily="34" charset="0"/>
              <a:buChar char="•"/>
            </a:pPr>
            <a:r>
              <a:rPr lang="en-US" sz="2400" dirty="0"/>
              <a:t>Competency Based Inclusive Education Plans (CB IEP)</a:t>
            </a:r>
          </a:p>
          <a:p>
            <a:pPr marL="742950" lvl="1" indent="-285750">
              <a:buFont typeface="Arial" panose="020B0604020202020204" pitchFamily="34" charset="0"/>
              <a:buChar char="•"/>
            </a:pPr>
            <a:r>
              <a:rPr lang="en-US" sz="2400" dirty="0"/>
              <a:t>Individual Education Plans</a:t>
            </a:r>
          </a:p>
          <a:p>
            <a:pPr marL="742950" lvl="1" indent="-285750">
              <a:buFont typeface="Arial" panose="020B0604020202020204" pitchFamily="34" charset="0"/>
              <a:buChar char="•"/>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1746115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Questions and Answers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4188" y="1881188"/>
            <a:ext cx="3095625" cy="3095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1548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Session is being recorded</a:t>
            </a:r>
          </a:p>
        </p:txBody>
      </p:sp>
      <p:sp>
        <p:nvSpPr>
          <p:cNvPr id="4" name="Round Diagonal Corner Rectangle 3"/>
          <p:cNvSpPr/>
          <p:nvPr/>
        </p:nvSpPr>
        <p:spPr>
          <a:xfrm>
            <a:off x="914400" y="1752600"/>
            <a:ext cx="7315200" cy="37338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Please Mute your sound and turn off Video.</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To ask questions you can: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Type in the Chat and we will read it out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Raise your hand  and we will call your name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*7 to unmute to speak over phone or Teams</a:t>
            </a:r>
            <a:r>
              <a:rPr kumimoji="0" lang="en-US" sz="1800" b="0" i="0" u="none" strike="noStrike" kern="1200" cap="none" spc="0" normalizeH="0" baseline="0" noProof="0" dirty="0">
                <a:ln>
                  <a:noFill/>
                </a:ln>
                <a:solidFill>
                  <a:prstClr val="white"/>
                </a:solidFill>
                <a:effectLst/>
                <a:uLnTx/>
                <a:uFillTx/>
                <a:latin typeface="Calibri"/>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344441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normAutofit/>
          </a:bodyPr>
          <a:lstStyle/>
          <a:p>
            <a:r>
              <a:rPr lang="en-CA" dirty="0"/>
              <a:t>What you need to know and where to find it</a:t>
            </a:r>
          </a:p>
          <a:p>
            <a:r>
              <a:rPr lang="en-CA" dirty="0"/>
              <a:t>District Processes</a:t>
            </a:r>
          </a:p>
          <a:p>
            <a:r>
              <a:rPr lang="en-CA" dirty="0"/>
              <a:t>What it looks like</a:t>
            </a:r>
          </a:p>
          <a:p>
            <a:r>
              <a:rPr lang="en-US" dirty="0"/>
              <a:t>Tips and Tricks</a:t>
            </a:r>
          </a:p>
          <a:p>
            <a:r>
              <a:rPr lang="en-US" dirty="0"/>
              <a:t>Troubleshooting</a:t>
            </a:r>
          </a:p>
          <a:p>
            <a:r>
              <a:rPr lang="en-US" dirty="0"/>
              <a:t>Did you know?</a:t>
            </a:r>
          </a:p>
          <a:p>
            <a:r>
              <a:rPr lang="en-US" dirty="0"/>
              <a:t>Documentation</a:t>
            </a:r>
          </a:p>
          <a:p>
            <a:pPr marL="914400" lvl="2" indent="0">
              <a:buNone/>
            </a:pPr>
            <a:endParaRPr lang="en-US" dirty="0"/>
          </a:p>
          <a:p>
            <a:pPr lvl="1"/>
            <a:endParaRPr lang="en-US" dirty="0"/>
          </a:p>
        </p:txBody>
      </p:sp>
    </p:spTree>
    <p:extLst>
      <p:ext uri="{BB962C8B-B14F-4D97-AF65-F5344CB8AC3E}">
        <p14:creationId xmlns:p14="http://schemas.microsoft.com/office/powerpoint/2010/main" val="3192881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a:r>
              <a:rPr lang="en-CA" sz="3600" b="1" dirty="0">
                <a:solidFill>
                  <a:schemeClr val="bg1"/>
                </a:solidFill>
                <a:latin typeface="+mj-lt"/>
              </a:rPr>
              <a:t>After End of Year Process (EOYR)</a:t>
            </a:r>
          </a:p>
        </p:txBody>
      </p:sp>
      <p:sp>
        <p:nvSpPr>
          <p:cNvPr id="3" name="Content Placeholder 2"/>
          <p:cNvSpPr>
            <a:spLocks noGrp="1"/>
          </p:cNvSpPr>
          <p:nvPr>
            <p:ph idx="1"/>
          </p:nvPr>
        </p:nvSpPr>
        <p:spPr/>
        <p:txBody>
          <a:bodyPr/>
          <a:lstStyle/>
          <a:p>
            <a:r>
              <a:rPr lang="en-CA" dirty="0"/>
              <a:t>No changes to student services records</a:t>
            </a:r>
          </a:p>
          <a:p>
            <a:r>
              <a:rPr lang="en-CA" dirty="0"/>
              <a:t>Students arriving from feeder schools will remain enrolled in student services and their records intact</a:t>
            </a:r>
          </a:p>
          <a:p>
            <a:r>
              <a:rPr lang="en-CA" dirty="0"/>
              <a:t>Only students withdrawn will be Exited and their IEP status changed to Previous</a:t>
            </a:r>
          </a:p>
          <a:p>
            <a:r>
              <a:rPr lang="en-CA" dirty="0"/>
              <a:t>Students transitioning to a new school will NOT be Exited from Student Services</a:t>
            </a:r>
            <a:endParaRPr lang="en-US" dirty="0"/>
          </a:p>
        </p:txBody>
      </p:sp>
    </p:spTree>
    <p:extLst>
      <p:ext uri="{BB962C8B-B14F-4D97-AF65-F5344CB8AC3E}">
        <p14:creationId xmlns:p14="http://schemas.microsoft.com/office/powerpoint/2010/main" val="3222451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a:t>Student Services Roles</a:t>
            </a:r>
            <a:endParaRPr lang="en-US" sz="4000" dirty="0"/>
          </a:p>
        </p:txBody>
      </p:sp>
      <p:sp>
        <p:nvSpPr>
          <p:cNvPr id="7" name="TextBox 6"/>
          <p:cNvSpPr txBox="1"/>
          <p:nvPr/>
        </p:nvSpPr>
        <p:spPr>
          <a:xfrm>
            <a:off x="1183435" y="1548075"/>
            <a:ext cx="6988965" cy="4401205"/>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en-CA" sz="2800" dirty="0"/>
              <a:t>Student Services – District</a:t>
            </a:r>
          </a:p>
          <a:p>
            <a:pPr marL="285750" indent="-285750">
              <a:lnSpc>
                <a:spcPct val="150000"/>
              </a:lnSpc>
              <a:buFont typeface="Arial" panose="020B0604020202020204" pitchFamily="34" charset="0"/>
              <a:buChar char="•"/>
            </a:pPr>
            <a:r>
              <a:rPr lang="en-CA" sz="2800" dirty="0"/>
              <a:t>Student Services – School</a:t>
            </a:r>
          </a:p>
          <a:p>
            <a:pPr marL="285750" indent="-285750">
              <a:lnSpc>
                <a:spcPct val="150000"/>
              </a:lnSpc>
              <a:buFont typeface="Arial" panose="020B0604020202020204" pitchFamily="34" charset="0"/>
              <a:buChar char="•"/>
            </a:pPr>
            <a:r>
              <a:rPr lang="en-CA" sz="2800" dirty="0"/>
              <a:t>Student Services: Enroll &amp; Read – School</a:t>
            </a:r>
          </a:p>
          <a:p>
            <a:pPr marL="285750" indent="-285750">
              <a:lnSpc>
                <a:spcPct val="150000"/>
              </a:lnSpc>
              <a:buFont typeface="Arial" panose="020B0604020202020204" pitchFamily="34" charset="0"/>
              <a:buChar char="•"/>
            </a:pPr>
            <a:r>
              <a:rPr lang="en-CA" sz="2800" dirty="0"/>
              <a:t>Student Services: Read Only – District</a:t>
            </a:r>
          </a:p>
          <a:p>
            <a:pPr marL="285750" indent="-285750">
              <a:lnSpc>
                <a:spcPct val="150000"/>
              </a:lnSpc>
              <a:buFont typeface="Arial" panose="020B0604020202020204" pitchFamily="34" charset="0"/>
              <a:buChar char="•"/>
            </a:pPr>
            <a:r>
              <a:rPr lang="en-CA" sz="2800" dirty="0"/>
              <a:t>Student Services: Read Only – School</a:t>
            </a:r>
          </a:p>
          <a:p>
            <a:pPr marL="285750" indent="-285750">
              <a:lnSpc>
                <a:spcPct val="150000"/>
              </a:lnSpc>
              <a:buFont typeface="Arial" panose="020B0604020202020204" pitchFamily="34" charset="0"/>
              <a:buChar char="•"/>
            </a:pPr>
            <a:r>
              <a:rPr lang="en-CA" sz="2800" dirty="0"/>
              <a:t>Teacher (</a:t>
            </a:r>
            <a:r>
              <a:rPr lang="en-CA" sz="2400" dirty="0"/>
              <a:t>read only access to IEPs of their students</a:t>
            </a:r>
            <a:r>
              <a:rPr lang="en-CA" sz="2800" dirty="0"/>
              <a:t>)</a:t>
            </a:r>
          </a:p>
          <a:p>
            <a:pPr marL="285750" indent="-285750">
              <a:buFont typeface="Arial" panose="020B0604020202020204" pitchFamily="34" charset="0"/>
              <a:buChar char="•"/>
            </a:pPr>
            <a:r>
              <a:rPr lang="en-US" sz="2800" dirty="0"/>
              <a:t>1701 Designations</a:t>
            </a:r>
          </a:p>
        </p:txBody>
      </p:sp>
    </p:spTree>
    <p:extLst>
      <p:ext uri="{BB962C8B-B14F-4D97-AF65-F5344CB8AC3E}">
        <p14:creationId xmlns:p14="http://schemas.microsoft.com/office/powerpoint/2010/main" val="4132451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IEPs and CB IEPs - Plan Status</a:t>
            </a:r>
          </a:p>
        </p:txBody>
      </p:sp>
      <p:sp>
        <p:nvSpPr>
          <p:cNvPr id="3" name="Content Placeholder 2"/>
          <p:cNvSpPr>
            <a:spLocks noGrp="1"/>
          </p:cNvSpPr>
          <p:nvPr>
            <p:ph idx="1"/>
          </p:nvPr>
        </p:nvSpPr>
        <p:spPr/>
        <p:txBody>
          <a:bodyPr/>
          <a:lstStyle/>
          <a:p>
            <a:r>
              <a:rPr lang="en-CA" dirty="0"/>
              <a:t>Plan status is determined by the dates</a:t>
            </a:r>
          </a:p>
          <a:p>
            <a:pPr marL="0" indent="0">
              <a:buNone/>
            </a:pPr>
            <a:endParaRPr lang="en-CA" dirty="0"/>
          </a:p>
        </p:txBody>
      </p:sp>
      <p:graphicFrame>
        <p:nvGraphicFramePr>
          <p:cNvPr id="4" name="Table 3"/>
          <p:cNvGraphicFramePr>
            <a:graphicFrameLocks noGrp="1"/>
          </p:cNvGraphicFramePr>
          <p:nvPr/>
        </p:nvGraphicFramePr>
        <p:xfrm>
          <a:off x="685801" y="1905003"/>
          <a:ext cx="8000998" cy="4419595"/>
        </p:xfrm>
        <a:graphic>
          <a:graphicData uri="http://schemas.openxmlformats.org/drawingml/2006/table">
            <a:tbl>
              <a:tblPr firstRow="1" firstCol="1" bandRow="1"/>
              <a:tblGrid>
                <a:gridCol w="2666714">
                  <a:extLst>
                    <a:ext uri="{9D8B030D-6E8A-4147-A177-3AD203B41FA5}">
                      <a16:colId xmlns:a16="http://schemas.microsoft.com/office/drawing/2014/main" val="20000"/>
                    </a:ext>
                  </a:extLst>
                </a:gridCol>
                <a:gridCol w="2666714">
                  <a:extLst>
                    <a:ext uri="{9D8B030D-6E8A-4147-A177-3AD203B41FA5}">
                      <a16:colId xmlns:a16="http://schemas.microsoft.com/office/drawing/2014/main" val="20001"/>
                    </a:ext>
                  </a:extLst>
                </a:gridCol>
                <a:gridCol w="2667570">
                  <a:extLst>
                    <a:ext uri="{9D8B030D-6E8A-4147-A177-3AD203B41FA5}">
                      <a16:colId xmlns:a16="http://schemas.microsoft.com/office/drawing/2014/main" val="20002"/>
                    </a:ext>
                  </a:extLst>
                </a:gridCol>
              </a:tblGrid>
              <a:tr h="760726">
                <a:tc>
                  <a:txBody>
                    <a:bodyPr/>
                    <a:lstStyle/>
                    <a:p>
                      <a:pPr>
                        <a:spcAft>
                          <a:spcPts val="0"/>
                        </a:spcAft>
                      </a:pPr>
                      <a:r>
                        <a:rPr lang="en-US" sz="1800" b="1" dirty="0">
                          <a:effectLst/>
                          <a:latin typeface="+mn-lt"/>
                          <a:ea typeface="Calibri" panose="020F0502020204030204" pitchFamily="34" charset="0"/>
                          <a:cs typeface="Times New Roman" panose="02020603050405020304" pitchFamily="18" charset="0"/>
                        </a:rPr>
                        <a:t>Plan Status </a:t>
                      </a:r>
                      <a:endParaRPr lang="en-CA"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spcAft>
                          <a:spcPts val="0"/>
                        </a:spcAft>
                        <a:tabLst>
                          <a:tab pos="885825" algn="l"/>
                        </a:tabLst>
                      </a:pPr>
                      <a:r>
                        <a:rPr lang="en-US" sz="1800" b="1">
                          <a:effectLst/>
                          <a:latin typeface="+mn-lt"/>
                          <a:ea typeface="Calibri" panose="020F0502020204030204" pitchFamily="34" charset="0"/>
                          <a:cs typeface="Times New Roman" panose="02020603050405020304" pitchFamily="18" charset="0"/>
                        </a:rPr>
                        <a:t>Start Date 	</a:t>
                      </a:r>
                      <a:endParaRPr lang="en-CA"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spcAft>
                          <a:spcPts val="0"/>
                        </a:spcAft>
                      </a:pPr>
                      <a:r>
                        <a:rPr lang="en-US" sz="1800" b="1">
                          <a:effectLst/>
                          <a:latin typeface="+mn-lt"/>
                          <a:ea typeface="Calibri" panose="020F0502020204030204" pitchFamily="34" charset="0"/>
                          <a:cs typeface="Times New Roman" panose="02020603050405020304" pitchFamily="18" charset="0"/>
                        </a:rPr>
                        <a:t>End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val="10000"/>
                  </a:ext>
                </a:extLst>
              </a:tr>
              <a:tr h="406541">
                <a:tc>
                  <a:txBody>
                    <a:bodyPr/>
                    <a:lstStyle/>
                    <a:p>
                      <a:pPr>
                        <a:spcAft>
                          <a:spcPts val="0"/>
                        </a:spcAft>
                      </a:pPr>
                      <a:r>
                        <a:rPr lang="en-US" sz="1800" dirty="0">
                          <a:effectLst/>
                          <a:latin typeface="+mn-lt"/>
                          <a:ea typeface="Calibri" panose="020F0502020204030204" pitchFamily="34" charset="0"/>
                          <a:cs typeface="Times New Roman" panose="02020603050405020304" pitchFamily="18" charset="0"/>
                        </a:rPr>
                        <a:t>ACTIVE</a:t>
                      </a:r>
                      <a:endParaRPr lang="en-CA"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Current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Blank</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ACTIVE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Current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Future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ACTIVE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Past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Blank</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ACTIVE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Past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Future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6541">
                <a:tc>
                  <a:txBody>
                    <a:bodyPr/>
                    <a:lstStyle/>
                    <a:p>
                      <a:pPr>
                        <a:spcAft>
                          <a:spcPts val="0"/>
                        </a:spcAft>
                      </a:pPr>
                      <a:r>
                        <a:rPr lang="en-US" sz="1800" dirty="0">
                          <a:effectLst/>
                          <a:latin typeface="+mn-lt"/>
                          <a:ea typeface="Calibri" panose="020F0502020204030204" pitchFamily="34" charset="0"/>
                          <a:cs typeface="Times New Roman" panose="02020603050405020304" pitchFamily="18" charset="0"/>
                        </a:rPr>
                        <a:t>DRAFT </a:t>
                      </a:r>
                      <a:endParaRPr lang="en-CA"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Future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Blank</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06541">
                <a:tc>
                  <a:txBody>
                    <a:bodyPr/>
                    <a:lstStyle/>
                    <a:p>
                      <a:pPr>
                        <a:spcAft>
                          <a:spcPts val="0"/>
                        </a:spcAft>
                      </a:pPr>
                      <a:r>
                        <a:rPr lang="en-US" sz="1800" dirty="0">
                          <a:effectLst/>
                          <a:latin typeface="+mn-lt"/>
                          <a:ea typeface="Calibri" panose="020F0502020204030204" pitchFamily="34" charset="0"/>
                          <a:cs typeface="Times New Roman" panose="02020603050405020304" pitchFamily="18" charset="0"/>
                        </a:rPr>
                        <a:t>DRAFT</a:t>
                      </a:r>
                      <a:endParaRPr lang="en-CA"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Future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Future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PREVIOUS</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Past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Current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PREVIOUS</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Past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Past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DISCARDED</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Current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a:effectLst/>
                          <a:latin typeface="+mn-lt"/>
                          <a:ea typeface="Calibri" panose="020F0502020204030204" pitchFamily="34" charset="0"/>
                          <a:cs typeface="Times New Roman" panose="02020603050405020304" pitchFamily="18" charset="0"/>
                        </a:rPr>
                        <a:t>Current date</a:t>
                      </a:r>
                      <a:endParaRPr lang="en-CA"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6037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Strategies </a:t>
            </a:r>
          </a:p>
        </p:txBody>
      </p:sp>
      <p:sp>
        <p:nvSpPr>
          <p:cNvPr id="3" name="Content Placeholder 2"/>
          <p:cNvSpPr>
            <a:spLocks noGrp="1"/>
          </p:cNvSpPr>
          <p:nvPr>
            <p:ph idx="1"/>
          </p:nvPr>
        </p:nvSpPr>
        <p:spPr/>
        <p:txBody>
          <a:bodyPr>
            <a:normAutofit/>
          </a:bodyPr>
          <a:lstStyle/>
          <a:p>
            <a:r>
              <a:rPr lang="en-CA" dirty="0"/>
              <a:t>Reviewing Plans</a:t>
            </a:r>
          </a:p>
          <a:p>
            <a:pPr lvl="1"/>
            <a:r>
              <a:rPr lang="en-CA" dirty="0">
                <a:solidFill>
                  <a:srgbClr val="FF0000"/>
                </a:solidFill>
              </a:rPr>
              <a:t>Active</a:t>
            </a:r>
            <a:r>
              <a:rPr lang="en-CA" dirty="0"/>
              <a:t> (Current) plans</a:t>
            </a:r>
          </a:p>
          <a:p>
            <a:pPr lvl="2"/>
            <a:r>
              <a:rPr lang="en-CA" dirty="0"/>
              <a:t>Identify them</a:t>
            </a:r>
          </a:p>
          <a:p>
            <a:pPr lvl="2"/>
            <a:r>
              <a:rPr lang="en-CA" dirty="0"/>
              <a:t>Name them</a:t>
            </a:r>
          </a:p>
          <a:p>
            <a:pPr lvl="2"/>
            <a:r>
              <a:rPr lang="en-CA" dirty="0"/>
              <a:t>Update the start and end dates</a:t>
            </a:r>
          </a:p>
          <a:p>
            <a:pPr lvl="1"/>
            <a:r>
              <a:rPr lang="en-CA" dirty="0">
                <a:solidFill>
                  <a:srgbClr val="FF0000"/>
                </a:solidFill>
              </a:rPr>
              <a:t>Draft</a:t>
            </a:r>
            <a:r>
              <a:rPr lang="en-CA" dirty="0"/>
              <a:t> (Future) plans</a:t>
            </a:r>
          </a:p>
          <a:p>
            <a:pPr lvl="2"/>
            <a:r>
              <a:rPr lang="en-CA" dirty="0"/>
              <a:t>Review them student by student</a:t>
            </a:r>
          </a:p>
          <a:p>
            <a:pPr lvl="2"/>
            <a:r>
              <a:rPr lang="en-CA" dirty="0"/>
              <a:t>Determine whether to keep them or abandon them</a:t>
            </a:r>
          </a:p>
          <a:p>
            <a:pPr lvl="2"/>
            <a:r>
              <a:rPr lang="en-CA" dirty="0"/>
              <a:t>Adjust the start and end dates accordingly</a:t>
            </a:r>
          </a:p>
          <a:p>
            <a:pPr marL="0" indent="0">
              <a:buNone/>
            </a:pPr>
            <a:endParaRPr lang="en-CA" dirty="0"/>
          </a:p>
          <a:p>
            <a:pPr marL="971550" lvl="1" indent="-571500">
              <a:buFont typeface="+mj-lt"/>
              <a:buAutoNum type="arabicPeriod"/>
            </a:pPr>
            <a:endParaRPr lang="en-CA" dirty="0"/>
          </a:p>
        </p:txBody>
      </p:sp>
    </p:spTree>
    <p:extLst>
      <p:ext uri="{BB962C8B-B14F-4D97-AF65-F5344CB8AC3E}">
        <p14:creationId xmlns:p14="http://schemas.microsoft.com/office/powerpoint/2010/main" val="2302863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Strategies </a:t>
            </a:r>
          </a:p>
        </p:txBody>
      </p:sp>
      <p:sp>
        <p:nvSpPr>
          <p:cNvPr id="3" name="Content Placeholder 2"/>
          <p:cNvSpPr>
            <a:spLocks noGrp="1"/>
          </p:cNvSpPr>
          <p:nvPr>
            <p:ph idx="1"/>
          </p:nvPr>
        </p:nvSpPr>
        <p:spPr/>
        <p:txBody>
          <a:bodyPr>
            <a:normAutofit lnSpcReduction="10000"/>
          </a:bodyPr>
          <a:lstStyle/>
          <a:p>
            <a:pPr lvl="1"/>
            <a:r>
              <a:rPr lang="en-CA" dirty="0">
                <a:solidFill>
                  <a:srgbClr val="FF0000"/>
                </a:solidFill>
              </a:rPr>
              <a:t>Previous </a:t>
            </a:r>
            <a:r>
              <a:rPr lang="en-CA" dirty="0"/>
              <a:t>(Past) plans</a:t>
            </a:r>
          </a:p>
          <a:p>
            <a:pPr lvl="2"/>
            <a:r>
              <a:rPr lang="en-CA" dirty="0"/>
              <a:t>Ensure that the end date is in the past</a:t>
            </a:r>
          </a:p>
          <a:p>
            <a:pPr lvl="1"/>
            <a:r>
              <a:rPr lang="en-CA" dirty="0">
                <a:solidFill>
                  <a:srgbClr val="FF0000"/>
                </a:solidFill>
              </a:rPr>
              <a:t>Plans with No Dates</a:t>
            </a:r>
          </a:p>
          <a:p>
            <a:pPr lvl="2"/>
            <a:r>
              <a:rPr lang="en-CA" dirty="0"/>
              <a:t>Review them and determine whether they should be kept or discarded. </a:t>
            </a:r>
          </a:p>
          <a:p>
            <a:pPr lvl="2"/>
            <a:r>
              <a:rPr lang="en-CA" dirty="0"/>
              <a:t>If kept – enter start and end dates</a:t>
            </a:r>
          </a:p>
          <a:p>
            <a:pPr lvl="2"/>
            <a:r>
              <a:rPr lang="en-CA" dirty="0"/>
              <a:t>If discarded – manually delete or set plan status to Discarded.</a:t>
            </a:r>
          </a:p>
          <a:p>
            <a:r>
              <a:rPr lang="en-CA" dirty="0"/>
              <a:t>Updating IEP Dates</a:t>
            </a:r>
          </a:p>
          <a:p>
            <a:pPr marL="400050" lvl="1" indent="0">
              <a:buNone/>
            </a:pPr>
            <a:r>
              <a:rPr lang="en-CA" dirty="0"/>
              <a:t>Plan top tab &gt; Filter = All Records &gt; </a:t>
            </a:r>
            <a:r>
              <a:rPr lang="en-CA" dirty="0" err="1"/>
              <a:t>FieldSet</a:t>
            </a:r>
            <a:r>
              <a:rPr lang="en-CA" dirty="0"/>
              <a:t> = Default</a:t>
            </a:r>
          </a:p>
          <a:p>
            <a:pPr marL="857250" lvl="1" indent="-457200"/>
            <a:r>
              <a:rPr lang="en-US" dirty="0"/>
              <a:t>	The Start and End dates, the Plan Status and Plan 	Name are list-editable and mass-updateable</a:t>
            </a:r>
            <a:endParaRPr lang="en-CA" dirty="0"/>
          </a:p>
        </p:txBody>
      </p:sp>
    </p:spTree>
    <p:extLst>
      <p:ext uri="{BB962C8B-B14F-4D97-AF65-F5344CB8AC3E}">
        <p14:creationId xmlns:p14="http://schemas.microsoft.com/office/powerpoint/2010/main" val="3240167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District Process and Recommendations</a:t>
            </a:r>
          </a:p>
        </p:txBody>
      </p:sp>
      <p:sp>
        <p:nvSpPr>
          <p:cNvPr id="3" name="Content Placeholder 2"/>
          <p:cNvSpPr>
            <a:spLocks noGrp="1"/>
          </p:cNvSpPr>
          <p:nvPr>
            <p:ph idx="1"/>
          </p:nvPr>
        </p:nvSpPr>
        <p:spPr/>
        <p:txBody>
          <a:bodyPr/>
          <a:lstStyle/>
          <a:p>
            <a:r>
              <a:rPr lang="en-US"/>
              <a:t>Naming Conventions</a:t>
            </a:r>
            <a:endParaRPr lang="en-US" dirty="0"/>
          </a:p>
          <a:p>
            <a:r>
              <a:rPr lang="en-US" dirty="0"/>
              <a:t>Assigning Designations</a:t>
            </a:r>
          </a:p>
          <a:p>
            <a:r>
              <a:rPr lang="en-US" dirty="0"/>
              <a:t>Renewing</a:t>
            </a:r>
          </a:p>
          <a:p>
            <a:r>
              <a:rPr lang="en-US" dirty="0"/>
              <a:t>Goals and Objectives</a:t>
            </a:r>
          </a:p>
          <a:p>
            <a:r>
              <a:rPr lang="en-US" dirty="0"/>
              <a:t>Progress Reports</a:t>
            </a:r>
          </a:p>
          <a:p>
            <a:r>
              <a:rPr lang="en-US" dirty="0"/>
              <a:t>Staff Records</a:t>
            </a:r>
          </a:p>
          <a:p>
            <a:pPr lvl="1"/>
            <a:r>
              <a:rPr lang="en-US" dirty="0"/>
              <a:t>Inclusive Ed Status</a:t>
            </a:r>
          </a:p>
        </p:txBody>
      </p:sp>
    </p:spTree>
    <p:extLst>
      <p:ext uri="{BB962C8B-B14F-4D97-AF65-F5344CB8AC3E}">
        <p14:creationId xmlns:p14="http://schemas.microsoft.com/office/powerpoint/2010/main" val="3863774296"/>
      </p:ext>
    </p:extLst>
  </p:cSld>
  <p:clrMapOvr>
    <a:masterClrMapping/>
  </p:clrMapOvr>
</p:sld>
</file>

<file path=ppt/theme/theme1.xml><?xml version="1.0" encoding="utf-8"?>
<a:theme xmlns:a="http://schemas.openxmlformats.org/drawingml/2006/main" name="ConnectEdBC_Template">
  <a:themeElements>
    <a:clrScheme name="ConnectEdBC_1">
      <a:dk1>
        <a:sysClr val="windowText" lastClr="000000"/>
      </a:dk1>
      <a:lt1>
        <a:sysClr val="window" lastClr="FFFFFF"/>
      </a:lt1>
      <a:dk2>
        <a:srgbClr val="72380D"/>
      </a:dk2>
      <a:lt2>
        <a:srgbClr val="FBF4E5"/>
      </a:lt2>
      <a:accent1>
        <a:srgbClr val="234075"/>
      </a:accent1>
      <a:accent2>
        <a:srgbClr val="E3A82B"/>
      </a:accent2>
      <a:accent3>
        <a:srgbClr val="587BBA"/>
      </a:accent3>
      <a:accent4>
        <a:srgbClr val="B06127"/>
      </a:accent4>
      <a:accent5>
        <a:srgbClr val="7C94BE"/>
      </a:accent5>
      <a:accent6>
        <a:srgbClr val="3A9853"/>
      </a:accent6>
      <a:hlink>
        <a:srgbClr val="2A3A58"/>
      </a:hlink>
      <a:folHlink>
        <a:srgbClr val="0B224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MyEducationBC Template MASTER_2014-02</Template>
  <TotalTime>1805</TotalTime>
  <Words>1134</Words>
  <Application>Microsoft Office PowerPoint</Application>
  <PresentationFormat>On-screen Show (4:3)</PresentationFormat>
  <Paragraphs>172</Paragraphs>
  <Slides>18</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Albertus Extra Bold</vt:lpstr>
      <vt:lpstr>Arial</vt:lpstr>
      <vt:lpstr>Calibri</vt:lpstr>
      <vt:lpstr>Wingdings</vt:lpstr>
      <vt:lpstr>ConnectEdBC_Template</vt:lpstr>
      <vt:lpstr>Student Services Year Start Up</vt:lpstr>
      <vt:lpstr>This Session is being recorded</vt:lpstr>
      <vt:lpstr>Overview</vt:lpstr>
      <vt:lpstr>After End of Year Process (EOYR)</vt:lpstr>
      <vt:lpstr>Student Services Roles</vt:lpstr>
      <vt:lpstr>IEPs and CB IEPs - Plan Status</vt:lpstr>
      <vt:lpstr>Strategies </vt:lpstr>
      <vt:lpstr>Strategies </vt:lpstr>
      <vt:lpstr>District Process and Recommendations</vt:lpstr>
      <vt:lpstr>Naming Conventions for Plans</vt:lpstr>
      <vt:lpstr>IEP Goal Progress Reports</vt:lpstr>
      <vt:lpstr>Staff Records</vt:lpstr>
      <vt:lpstr>Supporting Tips &amp; Tricks</vt:lpstr>
      <vt:lpstr>Supporting Tips &amp; Tricks</vt:lpstr>
      <vt:lpstr>Did you know?</vt:lpstr>
      <vt:lpstr>Did you know?</vt:lpstr>
      <vt:lpstr>Documentation</vt:lpstr>
      <vt:lpstr>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Drachenberg</dc:creator>
  <cp:lastModifiedBy>Jacki Stabb</cp:lastModifiedBy>
  <cp:revision>51</cp:revision>
  <dcterms:created xsi:type="dcterms:W3CDTF">2021-08-30T17:50:23Z</dcterms:created>
  <dcterms:modified xsi:type="dcterms:W3CDTF">2023-08-30T17:38:30Z</dcterms:modified>
</cp:coreProperties>
</file>