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303" r:id="rId2"/>
    <p:sldId id="304" r:id="rId3"/>
    <p:sldId id="305" r:id="rId4"/>
    <p:sldId id="265" r:id="rId5"/>
    <p:sldId id="285" r:id="rId6"/>
    <p:sldId id="311" r:id="rId7"/>
    <p:sldId id="313" r:id="rId8"/>
    <p:sldId id="314" r:id="rId9"/>
    <p:sldId id="274" r:id="rId10"/>
    <p:sldId id="278" r:id="rId11"/>
    <p:sldId id="279" r:id="rId12"/>
    <p:sldId id="306" r:id="rId13"/>
    <p:sldId id="257" r:id="rId14"/>
    <p:sldId id="275" r:id="rId15"/>
    <p:sldId id="267" r:id="rId16"/>
    <p:sldId id="307" r:id="rId17"/>
    <p:sldId id="308" r:id="rId18"/>
    <p:sldId id="315" r:id="rId19"/>
    <p:sldId id="266" r:id="rId20"/>
    <p:sldId id="309" r:id="rId21"/>
    <p:sldId id="312" r:id="rId22"/>
    <p:sldId id="259" r:id="rId23"/>
    <p:sldId id="26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2" autoAdjust="0"/>
    <p:restoredTop sz="71505" autoAdjust="0"/>
  </p:normalViewPr>
  <p:slideViewPr>
    <p:cSldViewPr>
      <p:cViewPr varScale="1">
        <p:scale>
          <a:sx n="71" d="100"/>
          <a:sy n="71" d="100"/>
        </p:scale>
        <p:origin x="2718" y="72"/>
      </p:cViewPr>
      <p:guideLst>
        <p:guide orient="horz" pos="2160"/>
        <p:guide pos="2880"/>
      </p:guideLst>
    </p:cSldViewPr>
  </p:slideViewPr>
  <p:notesTextViewPr>
    <p:cViewPr>
      <p:scale>
        <a:sx n="200" d="100"/>
        <a:sy n="200" d="100"/>
      </p:scale>
      <p:origin x="0" y="0"/>
    </p:cViewPr>
  </p:notesTextViewPr>
  <p:sorterViewPr>
    <p:cViewPr>
      <p:scale>
        <a:sx n="200" d="100"/>
        <a:sy n="200" d="100"/>
      </p:scale>
      <p:origin x="0" y="-600"/>
    </p:cViewPr>
  </p:sorterViewPr>
  <p:notesViewPr>
    <p:cSldViewPr>
      <p:cViewPr>
        <p:scale>
          <a:sx n="110" d="100"/>
          <a:sy n="110" d="100"/>
        </p:scale>
        <p:origin x="-546"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DEB8C-6E73-4B5D-8D0E-BB805E25FAFF}" type="datetimeFigureOut">
              <a:rPr lang="en-CA" smtClean="0"/>
              <a:pPr/>
              <a:t>2025-08-28</a:t>
            </a:fld>
            <a:endParaRPr lang="en-CA"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3056C7-94C5-499F-800D-F9DD56FCAF52}" type="slidenum">
              <a:rPr lang="en-CA" smtClean="0"/>
              <a:pPr/>
              <a:t>‹#›</a:t>
            </a:fld>
            <a:endParaRPr lang="en-CA" dirty="0"/>
          </a:p>
        </p:txBody>
      </p:sp>
    </p:spTree>
    <p:extLst>
      <p:ext uri="{BB962C8B-B14F-4D97-AF65-F5344CB8AC3E}">
        <p14:creationId xmlns:p14="http://schemas.microsoft.com/office/powerpoint/2010/main" val="967310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3056C7-94C5-499F-800D-F9DD56FCAF52}" type="slidenum">
              <a:rPr kumimoji="0" lang="en-C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C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419557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You can update the IEP dates in the Plan top tab</a:t>
            </a:r>
          </a:p>
        </p:txBody>
      </p:sp>
      <p:sp>
        <p:nvSpPr>
          <p:cNvPr id="4" name="Slide Number Placeholder 3"/>
          <p:cNvSpPr>
            <a:spLocks noGrp="1"/>
          </p:cNvSpPr>
          <p:nvPr>
            <p:ph type="sldNum" sz="quarter" idx="10"/>
          </p:nvPr>
        </p:nvSpPr>
        <p:spPr/>
        <p:txBody>
          <a:bodyPr/>
          <a:lstStyle/>
          <a:p>
            <a:fld id="{8CDCEDC0-54F1-4CD2-81E4-1D208E7B9985}" type="slidenum">
              <a:rPr lang="en-US" smtClean="0"/>
              <a:t>11</a:t>
            </a:fld>
            <a:endParaRPr lang="en-US" dirty="0"/>
          </a:p>
        </p:txBody>
      </p:sp>
    </p:spTree>
    <p:extLst>
      <p:ext uri="{BB962C8B-B14F-4D97-AF65-F5344CB8AC3E}">
        <p14:creationId xmlns:p14="http://schemas.microsoft.com/office/powerpoint/2010/main" val="6128474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Communication</a:t>
            </a:r>
            <a:r>
              <a:rPr lang="en-US" baseline="0" dirty="0"/>
              <a:t> and training!</a:t>
            </a:r>
            <a:br>
              <a:rPr lang="en-US" baseline="0" dirty="0"/>
            </a:br>
            <a:br>
              <a:rPr lang="en-US" baseline="0" dirty="0"/>
            </a:br>
            <a:r>
              <a:rPr lang="en-US" baseline="0" dirty="0"/>
              <a:t>Process drives how you Add, Modify, Update, and Delete information.  Communication and training are your best friends.  </a:t>
            </a:r>
          </a:p>
          <a:p>
            <a:r>
              <a:rPr lang="en-US" baseline="0" dirty="0"/>
              <a:t>Identify your process</a:t>
            </a:r>
          </a:p>
          <a:p>
            <a:r>
              <a:rPr lang="en-US" baseline="0" dirty="0"/>
              <a:t>Communicate it to your staff</a:t>
            </a:r>
          </a:p>
          <a:p>
            <a:r>
              <a:rPr lang="en-US" baseline="0" dirty="0"/>
              <a:t>Training follows</a:t>
            </a:r>
          </a:p>
          <a:p>
            <a:r>
              <a:rPr lang="en-US" baseline="0" dirty="0"/>
              <a:t>Enforcement and accountability</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Naming conventions : we suggest using the school district number in your IEP or CBIEP naming conventions. </a:t>
            </a:r>
            <a:r>
              <a:rPr lang="en-US" sz="1200" kern="1200" dirty="0">
                <a:solidFill>
                  <a:schemeClr val="tx1"/>
                </a:solidFill>
                <a:effectLst/>
                <a:latin typeface="+mn-lt"/>
                <a:ea typeface="+mn-ea"/>
                <a:cs typeface="+mn-cs"/>
              </a:rPr>
              <a:t>It makes it really easy for the next district, if a student gets transferred, to identify which plans were written and developed by your staff in your district.  So adding your district number to your IEPs or CB IEPs is </a:t>
            </a:r>
            <a:r>
              <a:rPr lang="en-US" sz="1200" kern="1200">
                <a:solidFill>
                  <a:schemeClr val="tx1"/>
                </a:solidFill>
                <a:effectLst/>
                <a:latin typeface="+mn-lt"/>
                <a:ea typeface="+mn-ea"/>
                <a:cs typeface="+mn-cs"/>
              </a:rPr>
              <a:t>a great visual </a:t>
            </a:r>
            <a:r>
              <a:rPr lang="en-US" sz="1200" kern="1200" dirty="0">
                <a:solidFill>
                  <a:schemeClr val="tx1"/>
                </a:solidFill>
                <a:effectLst/>
                <a:latin typeface="+mn-lt"/>
                <a:ea typeface="+mn-ea"/>
                <a:cs typeface="+mn-cs"/>
              </a:rPr>
              <a:t>clue for everybody.</a:t>
            </a:r>
          </a:p>
          <a:p>
            <a:endParaRPr lang="en-US" baseline="0" dirty="0"/>
          </a:p>
          <a:p>
            <a:endParaRPr lang="en-US" baseline="0" dirty="0"/>
          </a:p>
          <a:p>
            <a:r>
              <a:rPr lang="en-US" baseline="0" dirty="0"/>
              <a:t>Assigning Designations: Check roles and training for necessary users</a:t>
            </a:r>
          </a:p>
          <a:p>
            <a:endParaRPr lang="en-US" baseline="0" dirty="0"/>
          </a:p>
          <a:p>
            <a:r>
              <a:rPr lang="en-US" baseline="0" dirty="0"/>
              <a:t>Renewing: what is the criteria for a renewal?  When?  How often?  Who?</a:t>
            </a:r>
          </a:p>
          <a:p>
            <a:r>
              <a:rPr lang="en-US" baseline="0" dirty="0"/>
              <a:t>	PRESERVE THE AUDIT TRAIL </a:t>
            </a:r>
          </a:p>
          <a:p>
            <a:endParaRPr lang="en-US" baseline="0" dirty="0"/>
          </a:p>
          <a:p>
            <a:r>
              <a:rPr lang="en-US" baseline="0" dirty="0"/>
              <a:t>Goal Banks to use or not to use?  There is a process to be identified and followed that needs some upfront setup and data entry if you are going to use them.</a:t>
            </a:r>
          </a:p>
          <a:p>
            <a:endParaRPr lang="en-US" baseline="0" dirty="0"/>
          </a:p>
          <a:p>
            <a:r>
              <a:rPr lang="en-US" baseline="0" dirty="0"/>
              <a:t>Progress Reports:  Are you going to use them?  How? When? Who? They can be used independently of the reporting or grade terms.  Currently Progress Reports are available for use with the BCIEP and not the CBIEP.  </a:t>
            </a:r>
          </a:p>
          <a:p>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Staff Records:  Ensure all clerical staff knows to update Staff Records with the Inclusive Ed Status and role for the Staff member in order for the person to be available in the Student Services View picklists.</a:t>
            </a:r>
          </a:p>
          <a:p>
            <a:endParaRPr lang="en-US" baseline="0" dirty="0"/>
          </a:p>
        </p:txBody>
      </p:sp>
      <p:sp>
        <p:nvSpPr>
          <p:cNvPr id="4" name="Slide Number Placeholder 3"/>
          <p:cNvSpPr>
            <a:spLocks noGrp="1"/>
          </p:cNvSpPr>
          <p:nvPr>
            <p:ph type="sldNum" sz="quarter" idx="10"/>
          </p:nvPr>
        </p:nvSpPr>
        <p:spPr/>
        <p:txBody>
          <a:bodyPr/>
          <a:lstStyle/>
          <a:p>
            <a:fld id="{BF3056C7-94C5-499F-800D-F9DD56FCAF52}" type="slidenum">
              <a:rPr lang="en-CA" smtClean="0"/>
              <a:pPr/>
              <a:t>12</a:t>
            </a:fld>
            <a:endParaRPr lang="en-CA" dirty="0"/>
          </a:p>
        </p:txBody>
      </p:sp>
    </p:spTree>
    <p:extLst>
      <p:ext uri="{BB962C8B-B14F-4D97-AF65-F5344CB8AC3E}">
        <p14:creationId xmlns:p14="http://schemas.microsoft.com/office/powerpoint/2010/main" val="1677091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Staff Records:  Ensure all clerical staff knows how to update Staff Records with the Inclusive Ed Status and role for the Staff member in order for the person to be available in the Student Services View picklists.</a:t>
            </a:r>
          </a:p>
          <a:p>
            <a:r>
              <a:rPr lang="en-CA" sz="1200" kern="1200" dirty="0">
                <a:solidFill>
                  <a:schemeClr val="tx1"/>
                </a:solidFill>
                <a:effectLst/>
                <a:latin typeface="+mn-lt"/>
                <a:ea typeface="+mn-ea"/>
                <a:cs typeface="+mn-cs"/>
              </a:rPr>
              <a:t>Checking </a:t>
            </a:r>
            <a:r>
              <a:rPr lang="en-CA" sz="1200" b="1" kern="1200" dirty="0">
                <a:solidFill>
                  <a:schemeClr val="tx1"/>
                </a:solidFill>
                <a:effectLst/>
                <a:latin typeface="+mn-lt"/>
                <a:ea typeface="+mn-ea"/>
                <a:cs typeface="+mn-cs"/>
              </a:rPr>
              <a:t>Inclusive Education</a:t>
            </a:r>
            <a:r>
              <a:rPr lang="en-CA" sz="1200" i="1" kern="1200" dirty="0">
                <a:solidFill>
                  <a:schemeClr val="tx1"/>
                </a:solidFill>
                <a:effectLst/>
                <a:latin typeface="+mn-lt"/>
                <a:ea typeface="+mn-ea"/>
                <a:cs typeface="+mn-cs"/>
              </a:rPr>
              <a:t> </a:t>
            </a:r>
            <a:r>
              <a:rPr lang="en-CA" sz="1200" kern="1200" dirty="0">
                <a:solidFill>
                  <a:schemeClr val="tx1"/>
                </a:solidFill>
                <a:effectLst/>
                <a:latin typeface="+mn-lt"/>
                <a:ea typeface="+mn-ea"/>
                <a:cs typeface="+mn-cs"/>
              </a:rPr>
              <a:t>displays the staff member in the team member pick list. </a:t>
            </a:r>
            <a:endParaRPr lang="en-US"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Selecting an </a:t>
            </a:r>
            <a:r>
              <a:rPr lang="en-CA" sz="1200" b="1" kern="1200" dirty="0">
                <a:solidFill>
                  <a:schemeClr val="tx1"/>
                </a:solidFill>
                <a:effectLst/>
                <a:latin typeface="+mn-lt"/>
                <a:ea typeface="+mn-ea"/>
                <a:cs typeface="+mn-cs"/>
              </a:rPr>
              <a:t>Inclusive Education Role</a:t>
            </a:r>
            <a:r>
              <a:rPr lang="en-CA" sz="1200" kern="1200" dirty="0">
                <a:solidFill>
                  <a:schemeClr val="tx1"/>
                </a:solidFill>
                <a:effectLst/>
                <a:latin typeface="+mn-lt"/>
                <a:ea typeface="+mn-ea"/>
                <a:cs typeface="+mn-cs"/>
              </a:rPr>
              <a:t> identifies this for the staff member and populates the role field in the Student Support Team tab of the Student Plan. </a:t>
            </a: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endParaRPr lang="en-US" dirty="0"/>
          </a:p>
        </p:txBody>
      </p:sp>
      <p:sp>
        <p:nvSpPr>
          <p:cNvPr id="4" name="Slide Number Placeholder 3"/>
          <p:cNvSpPr>
            <a:spLocks noGrp="1"/>
          </p:cNvSpPr>
          <p:nvPr>
            <p:ph type="sldNum" sz="quarter" idx="10"/>
          </p:nvPr>
        </p:nvSpPr>
        <p:spPr/>
        <p:txBody>
          <a:bodyPr/>
          <a:lstStyle/>
          <a:p>
            <a:fld id="{BF3056C7-94C5-499F-800D-F9DD56FCAF52}" type="slidenum">
              <a:rPr lang="en-CA" smtClean="0"/>
              <a:pPr/>
              <a:t>13</a:t>
            </a:fld>
            <a:endParaRPr lang="en-CA" dirty="0"/>
          </a:p>
        </p:txBody>
      </p:sp>
    </p:spTree>
    <p:extLst>
      <p:ext uri="{BB962C8B-B14F-4D97-AF65-F5344CB8AC3E}">
        <p14:creationId xmlns:p14="http://schemas.microsoft.com/office/powerpoint/2010/main" val="6137767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8CDCEDC0-54F1-4CD2-81E4-1D208E7B9985}" type="slidenum">
              <a:rPr lang="en-US" smtClean="0"/>
              <a:t>14</a:t>
            </a:fld>
            <a:endParaRPr lang="en-US" dirty="0"/>
          </a:p>
        </p:txBody>
      </p:sp>
    </p:spTree>
    <p:extLst>
      <p:ext uri="{BB962C8B-B14F-4D97-AF65-F5344CB8AC3E}">
        <p14:creationId xmlns:p14="http://schemas.microsoft.com/office/powerpoint/2010/main" val="11120533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Wrong grade or school on IEP</a:t>
            </a:r>
            <a:r>
              <a:rPr lang="en-US" baseline="0" dirty="0"/>
              <a:t>: it’s almost always a date issue for the IEPs. Ensure the Start and End dates don’t overlap from Previous to Active to Draft (HINT – Sometimes looking at the Student </a:t>
            </a:r>
            <a:r>
              <a:rPr lang="en-US" baseline="0" dirty="0" err="1"/>
              <a:t>tt</a:t>
            </a:r>
            <a:r>
              <a:rPr lang="en-US" baseline="0" dirty="0"/>
              <a:t> and Membership </a:t>
            </a:r>
            <a:r>
              <a:rPr lang="en-US" baseline="0" dirty="0" err="1"/>
              <a:t>st</a:t>
            </a:r>
            <a:r>
              <a:rPr lang="en-US" baseline="0" dirty="0"/>
              <a:t> can help)</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No Active IEP  You can renew a previous IEP by manipulating the end date of a previous one to make it active and then renew +1 and +2</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Student Exited – if a student has been withdrawn  from a school: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	either flagged to withdraw at EOYR (visible in the Pre-transition Field Set) or has been withdrawn from another district and is new to you, the 	student must be re-enrolled to the student services module</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	Filters are your friends; when staff members don’t see expected student records, Check All Records, Exited, etc.</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Designation dates – especially important for 1701.  If a student should be on the 1701 list and isn’t, check the end dates for the designations (ensure the correct 	designation is set to Primary)</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	Designations are visible in the School View&gt; Student top tab &gt; Programs side tab</a:t>
            </a:r>
            <a:endParaRPr lang="en-US" dirty="0"/>
          </a:p>
        </p:txBody>
      </p:sp>
      <p:sp>
        <p:nvSpPr>
          <p:cNvPr id="4" name="Slide Number Placeholder 3"/>
          <p:cNvSpPr>
            <a:spLocks noGrp="1"/>
          </p:cNvSpPr>
          <p:nvPr>
            <p:ph type="sldNum" sz="quarter" idx="10"/>
          </p:nvPr>
        </p:nvSpPr>
        <p:spPr/>
        <p:txBody>
          <a:bodyPr/>
          <a:lstStyle/>
          <a:p>
            <a:fld id="{BF3056C7-94C5-499F-800D-F9DD56FCAF52}" type="slidenum">
              <a:rPr lang="en-CA" smtClean="0"/>
              <a:pPr/>
              <a:t>16</a:t>
            </a:fld>
            <a:endParaRPr lang="en-CA" dirty="0"/>
          </a:p>
        </p:txBody>
      </p:sp>
    </p:spTree>
    <p:extLst>
      <p:ext uri="{BB962C8B-B14F-4D97-AF65-F5344CB8AC3E}">
        <p14:creationId xmlns:p14="http://schemas.microsoft.com/office/powerpoint/2010/main" val="19444429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Designation dates – especially important for 1701.  If a student should be on the 1701 list and isn’t, check the end dates for the designations (ensure the correct 	designation is set to Primary)</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	Designations are visible in the School View&gt; Student top tab &gt; Programs side tab</a:t>
            </a:r>
            <a:endParaRPr lang="en-US" dirty="0"/>
          </a:p>
        </p:txBody>
      </p:sp>
      <p:sp>
        <p:nvSpPr>
          <p:cNvPr id="4" name="Slide Number Placeholder 3"/>
          <p:cNvSpPr>
            <a:spLocks noGrp="1"/>
          </p:cNvSpPr>
          <p:nvPr>
            <p:ph type="sldNum" sz="quarter" idx="10"/>
          </p:nvPr>
        </p:nvSpPr>
        <p:spPr/>
        <p:txBody>
          <a:bodyPr/>
          <a:lstStyle/>
          <a:p>
            <a:fld id="{BF3056C7-94C5-499F-800D-F9DD56FCAF52}" type="slidenum">
              <a:rPr lang="en-CA" smtClean="0"/>
              <a:pPr/>
              <a:t>17</a:t>
            </a:fld>
            <a:endParaRPr lang="en-CA" dirty="0"/>
          </a:p>
        </p:txBody>
      </p:sp>
    </p:spTree>
    <p:extLst>
      <p:ext uri="{BB962C8B-B14F-4D97-AF65-F5344CB8AC3E}">
        <p14:creationId xmlns:p14="http://schemas.microsoft.com/office/powerpoint/2010/main" val="22910720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F3056C7-94C5-499F-800D-F9DD56FCAF52}" type="slidenum">
              <a:rPr lang="en-CA" smtClean="0"/>
              <a:pPr/>
              <a:t>19</a:t>
            </a:fld>
            <a:endParaRPr lang="en-CA" dirty="0"/>
          </a:p>
        </p:txBody>
      </p:sp>
    </p:spTree>
    <p:extLst>
      <p:ext uri="{BB962C8B-B14F-4D97-AF65-F5344CB8AC3E}">
        <p14:creationId xmlns:p14="http://schemas.microsoft.com/office/powerpoint/2010/main" val="26605708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On the withdraw screen you can use the “Keep Student in Special Education” check box and this will retain the student in the Student Services Module. If you do not check this, the student will be Exited from Student Services when withdrawn</a:t>
            </a:r>
          </a:p>
          <a:p>
            <a:pPr lvl="1"/>
            <a:r>
              <a:rPr lang="en-US" dirty="0"/>
              <a:t>BC Standards are to Exit students from Student Services when the student is moving out of District. This functionality should not be used for students moving out of District. </a:t>
            </a:r>
          </a:p>
          <a:p>
            <a:r>
              <a:rPr lang="en-US" dirty="0"/>
              <a:t>will</a:t>
            </a:r>
            <a:r>
              <a:rPr lang="en-US" baseline="0" dirty="0"/>
              <a:t> drive this functionality.  Some districts may want to look at any new student coming and have the option to re-enroll each student new to their district</a:t>
            </a:r>
          </a:p>
          <a:p>
            <a:endParaRPr lang="en-US" dirty="0"/>
          </a:p>
        </p:txBody>
      </p:sp>
      <p:sp>
        <p:nvSpPr>
          <p:cNvPr id="4" name="Slide Number Placeholder 3"/>
          <p:cNvSpPr>
            <a:spLocks noGrp="1"/>
          </p:cNvSpPr>
          <p:nvPr>
            <p:ph type="sldNum" sz="quarter" idx="10"/>
          </p:nvPr>
        </p:nvSpPr>
        <p:spPr/>
        <p:txBody>
          <a:bodyPr/>
          <a:lstStyle/>
          <a:p>
            <a:fld id="{BF3056C7-94C5-499F-800D-F9DD56FCAF52}" type="slidenum">
              <a:rPr lang="en-CA" smtClean="0"/>
              <a:pPr/>
              <a:t>20</a:t>
            </a:fld>
            <a:endParaRPr lang="en-CA" dirty="0"/>
          </a:p>
        </p:txBody>
      </p:sp>
    </p:spTree>
    <p:extLst>
      <p:ext uri="{BB962C8B-B14F-4D97-AF65-F5344CB8AC3E}">
        <p14:creationId xmlns:p14="http://schemas.microsoft.com/office/powerpoint/2010/main" val="23824322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a:t>
            </a:r>
            <a:r>
              <a:rPr lang="en-US" baseline="0" dirty="0"/>
              <a:t> can find documentation on the </a:t>
            </a:r>
            <a:r>
              <a:rPr lang="en-US" baseline="0" dirty="0" err="1"/>
              <a:t>MyeducationBC</a:t>
            </a:r>
            <a:r>
              <a:rPr lang="en-US" baseline="0" dirty="0"/>
              <a:t> Info site under Student Services Resources</a:t>
            </a:r>
          </a:p>
          <a:p>
            <a:r>
              <a:rPr lang="en-US" baseline="0" dirty="0"/>
              <a:t>We’ll update the site with the recording and other documentation after today’s presentation</a:t>
            </a:r>
          </a:p>
          <a:p>
            <a:endParaRPr lang="en-US" baseline="0" dirty="0"/>
          </a:p>
        </p:txBody>
      </p:sp>
      <p:sp>
        <p:nvSpPr>
          <p:cNvPr id="4" name="Slide Number Placeholder 3"/>
          <p:cNvSpPr>
            <a:spLocks noGrp="1"/>
          </p:cNvSpPr>
          <p:nvPr>
            <p:ph type="sldNum" sz="quarter" idx="10"/>
          </p:nvPr>
        </p:nvSpPr>
        <p:spPr/>
        <p:txBody>
          <a:bodyPr/>
          <a:lstStyle/>
          <a:p>
            <a:fld id="{BF3056C7-94C5-499F-800D-F9DD56FCAF52}" type="slidenum">
              <a:rPr lang="en-CA" smtClean="0"/>
              <a:pPr/>
              <a:t>22</a:t>
            </a:fld>
            <a:endParaRPr lang="en-CA" dirty="0"/>
          </a:p>
        </p:txBody>
      </p:sp>
    </p:spTree>
    <p:extLst>
      <p:ext uri="{BB962C8B-B14F-4D97-AF65-F5344CB8AC3E}">
        <p14:creationId xmlns:p14="http://schemas.microsoft.com/office/powerpoint/2010/main" val="3234583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School View,</a:t>
            </a:r>
            <a:r>
              <a:rPr lang="en-US" baseline="0" dirty="0"/>
              <a:t> Staff View </a:t>
            </a:r>
            <a:r>
              <a:rPr lang="en-US" dirty="0"/>
              <a:t>and Student Services</a:t>
            </a:r>
            <a:r>
              <a:rPr lang="en-US" baseline="0" dirty="0"/>
              <a:t> Views</a:t>
            </a:r>
          </a:p>
          <a:p>
            <a:r>
              <a:rPr lang="en-US" baseline="0" dirty="0"/>
              <a:t>Inclusive Ed Status Active and Exited</a:t>
            </a:r>
          </a:p>
          <a:p>
            <a:r>
              <a:rPr lang="en-US" baseline="0" dirty="0"/>
              <a:t>IEP Status Active Previous Draft</a:t>
            </a:r>
          </a:p>
          <a:p>
            <a:r>
              <a:rPr lang="en-US" baseline="0" dirty="0"/>
              <a:t>New Students to your district IEP vs CB IEP</a:t>
            </a:r>
          </a:p>
          <a:p>
            <a:r>
              <a:rPr lang="en-CA" sz="1200" kern="1200" dirty="0">
                <a:solidFill>
                  <a:schemeClr val="tx1"/>
                </a:solidFill>
                <a:effectLst/>
                <a:latin typeface="+mn-lt"/>
                <a:ea typeface="+mn-ea"/>
                <a:cs typeface="+mn-cs"/>
              </a:rPr>
              <a:t>In </a:t>
            </a:r>
            <a:r>
              <a:rPr lang="en-CA" sz="1200" kern="1200" dirty="0" err="1">
                <a:solidFill>
                  <a:schemeClr val="tx1"/>
                </a:solidFill>
                <a:effectLst/>
                <a:latin typeface="+mn-lt"/>
                <a:ea typeface="+mn-ea"/>
                <a:cs typeface="+mn-cs"/>
              </a:rPr>
              <a:t>MyEducation</a:t>
            </a:r>
            <a:r>
              <a:rPr lang="en-CA" sz="1200" kern="1200" dirty="0">
                <a:solidFill>
                  <a:schemeClr val="tx1"/>
                </a:solidFill>
                <a:effectLst/>
                <a:latin typeface="+mn-lt"/>
                <a:ea typeface="+mn-ea"/>
                <a:cs typeface="+mn-cs"/>
              </a:rPr>
              <a:t> BC, the Student Services module provides a simple interface that allows users to write support plans and review student progress. The module is flexible enough to align with district practice while capturing all the required data elements for the Student Plan. </a:t>
            </a:r>
            <a:endParaRPr lang="en-US"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There are two formats available for the purpose of documenting the services provided to students to support their education. The Individual Education Plan format and the Competency Based format. Districts, in partnership with their Student Services departments, can choose which format will be in use within their district. The form used will be a district wide commitment. </a:t>
            </a:r>
            <a:endParaRPr lang="en-US" sz="1200" kern="1200" dirty="0">
              <a:solidFill>
                <a:schemeClr val="tx1"/>
              </a:solidFill>
              <a:effectLst/>
              <a:latin typeface="+mn-lt"/>
              <a:ea typeface="+mn-ea"/>
              <a:cs typeface="+mn-cs"/>
            </a:endParaRPr>
          </a:p>
          <a:p>
            <a:endParaRPr lang="en-US" baseline="0" dirty="0"/>
          </a:p>
        </p:txBody>
      </p:sp>
      <p:sp>
        <p:nvSpPr>
          <p:cNvPr id="4" name="Slide Number Placeholder 3"/>
          <p:cNvSpPr>
            <a:spLocks noGrp="1"/>
          </p:cNvSpPr>
          <p:nvPr>
            <p:ph type="sldNum" sz="quarter" idx="10"/>
          </p:nvPr>
        </p:nvSpPr>
        <p:spPr/>
        <p:txBody>
          <a:bodyPr/>
          <a:lstStyle/>
          <a:p>
            <a:fld id="{BF3056C7-94C5-499F-800D-F9DD56FCAF52}" type="slidenum">
              <a:rPr lang="en-CA" smtClean="0"/>
              <a:pPr/>
              <a:t>3</a:t>
            </a:fld>
            <a:endParaRPr lang="en-CA" dirty="0"/>
          </a:p>
        </p:txBody>
      </p:sp>
    </p:spTree>
    <p:extLst>
      <p:ext uri="{BB962C8B-B14F-4D97-AF65-F5344CB8AC3E}">
        <p14:creationId xmlns:p14="http://schemas.microsoft.com/office/powerpoint/2010/main" val="8091336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Nobody gets dropped in EOYR</a:t>
            </a:r>
          </a:p>
          <a:p>
            <a:r>
              <a:rPr lang="en-US" dirty="0"/>
              <a:t>Student status Active vs Exited</a:t>
            </a:r>
          </a:p>
          <a:p>
            <a:endParaRPr lang="en-US" dirty="0"/>
          </a:p>
        </p:txBody>
      </p:sp>
      <p:sp>
        <p:nvSpPr>
          <p:cNvPr id="4" name="Slide Number Placeholder 3"/>
          <p:cNvSpPr>
            <a:spLocks noGrp="1"/>
          </p:cNvSpPr>
          <p:nvPr>
            <p:ph type="sldNum" sz="quarter" idx="10"/>
          </p:nvPr>
        </p:nvSpPr>
        <p:spPr/>
        <p:txBody>
          <a:bodyPr/>
          <a:lstStyle/>
          <a:p>
            <a:fld id="{BF3056C7-94C5-499F-800D-F9DD56FCAF52}" type="slidenum">
              <a:rPr lang="en-CA" smtClean="0"/>
              <a:pPr/>
              <a:t>4</a:t>
            </a:fld>
            <a:endParaRPr lang="en-CA" dirty="0"/>
          </a:p>
        </p:txBody>
      </p:sp>
    </p:spTree>
    <p:extLst>
      <p:ext uri="{BB962C8B-B14F-4D97-AF65-F5344CB8AC3E}">
        <p14:creationId xmlns:p14="http://schemas.microsoft.com/office/powerpoint/2010/main" val="13526825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Roles</a:t>
            </a:r>
            <a:r>
              <a:rPr lang="en-US" baseline="0" dirty="0"/>
              <a:t> are contingent on District and School processes and the roles assigned to users will be determined by how you do things:</a:t>
            </a:r>
          </a:p>
          <a:p>
            <a:r>
              <a:rPr lang="en-US" baseline="0" dirty="0"/>
              <a:t>As always when assigning roles, you assign the fewest number of permissions to the largest number of users and work backward from there. Ensure you are aware of the impact, who has had or needs training.  </a:t>
            </a:r>
          </a:p>
          <a:p>
            <a:r>
              <a:rPr lang="en-US" baseline="0" dirty="0"/>
              <a:t>Training is an essential component of all district and school processes.  It is imperative to emphasize the importance of and the responsibility involved in having access to information and the ability to make changes to access.</a:t>
            </a:r>
          </a:p>
        </p:txBody>
      </p:sp>
      <p:sp>
        <p:nvSpPr>
          <p:cNvPr id="4" name="Slide Number Placeholder 3"/>
          <p:cNvSpPr>
            <a:spLocks noGrp="1"/>
          </p:cNvSpPr>
          <p:nvPr>
            <p:ph type="sldNum" sz="quarter" idx="10"/>
          </p:nvPr>
        </p:nvSpPr>
        <p:spPr/>
        <p:txBody>
          <a:bodyPr/>
          <a:lstStyle/>
          <a:p>
            <a:fld id="{BF3056C7-94C5-499F-800D-F9DD56FCAF52}" type="slidenum">
              <a:rPr lang="en-CA" smtClean="0"/>
              <a:pPr/>
              <a:t>5</a:t>
            </a:fld>
            <a:endParaRPr lang="en-CA" dirty="0"/>
          </a:p>
        </p:txBody>
      </p:sp>
    </p:spTree>
    <p:extLst>
      <p:ext uri="{BB962C8B-B14F-4D97-AF65-F5344CB8AC3E}">
        <p14:creationId xmlns:p14="http://schemas.microsoft.com/office/powerpoint/2010/main" val="1591992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Documentation - </a:t>
            </a:r>
            <a:r>
              <a:rPr lang="en-CA" sz="1800" dirty="0">
                <a:effectLst/>
                <a:latin typeface="Arial" panose="020B0604020202020204" pitchFamily="34" charset="0"/>
                <a:ea typeface="Times New Roman" panose="02020603050405020304" pitchFamily="18" charset="0"/>
              </a:rPr>
              <a:t>1701 Student Services Designation Programs – </a:t>
            </a:r>
            <a:r>
              <a:rPr lang="en-CA" sz="1800" dirty="0" err="1">
                <a:effectLst/>
                <a:latin typeface="Arial" panose="020B0604020202020204" pitchFamily="34" charset="0"/>
                <a:ea typeface="Times New Roman" panose="02020603050405020304" pitchFamily="18" charset="0"/>
              </a:rPr>
              <a:t>MyEducationBC.Info</a:t>
            </a:r>
            <a:r>
              <a:rPr lang="en-CA" sz="1800" dirty="0">
                <a:effectLst/>
                <a:latin typeface="Arial" panose="020B0604020202020204" pitchFamily="34" charset="0"/>
                <a:ea typeface="Times New Roman" panose="02020603050405020304" pitchFamily="18" charset="0"/>
              </a:rPr>
              <a:t> site under Student Services Resources</a:t>
            </a:r>
            <a:endParaRPr lang="en-US" dirty="0"/>
          </a:p>
        </p:txBody>
      </p:sp>
      <p:sp>
        <p:nvSpPr>
          <p:cNvPr id="4" name="Slide Number Placeholder 3"/>
          <p:cNvSpPr>
            <a:spLocks noGrp="1"/>
          </p:cNvSpPr>
          <p:nvPr>
            <p:ph type="sldNum" sz="quarter" idx="5"/>
          </p:nvPr>
        </p:nvSpPr>
        <p:spPr/>
        <p:txBody>
          <a:bodyPr/>
          <a:lstStyle/>
          <a:p>
            <a:fld id="{BF3056C7-94C5-499F-800D-F9DD56FCAF52}" type="slidenum">
              <a:rPr lang="en-CA" smtClean="0"/>
              <a:pPr/>
              <a:t>6</a:t>
            </a:fld>
            <a:endParaRPr lang="en-CA" dirty="0"/>
          </a:p>
        </p:txBody>
      </p:sp>
    </p:spTree>
    <p:extLst>
      <p:ext uri="{BB962C8B-B14F-4D97-AF65-F5344CB8AC3E}">
        <p14:creationId xmlns:p14="http://schemas.microsoft.com/office/powerpoint/2010/main" val="8634579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of the biggest responsibilities of an L1 is assigning roles to your users.  Roles are always contingent on district and school processes.  Roles assigned to your users will be determined by how you do things.  For instances, if you have a centralized designation process your 1701 Designation Role allows your user to assign to designations to students all across your district.  That’s a huge responsibility and there is a lot riding on the accuracy of the assignment of designations in terms of 1701 funding.  So use extreme caution when assigning this role to users and make sure you are adhering to your district process around that.  A lot of districts I know, they centralize control of that one function just to maintain the accuracy of the information that is entered into </a:t>
            </a:r>
            <a:r>
              <a:rPr lang="en-US" dirty="0" err="1"/>
              <a:t>MyEducation</a:t>
            </a:r>
            <a:r>
              <a:rPr lang="en-US" dirty="0"/>
              <a:t> BC.  As always when assigning roles you assign the fewest amount of permissions to the largest group of users and work backwards from there.  So just make sure you are aware of the impact, who has and who hasn’t had training and who needs to have it.  Training is such a huge piece of every district and school process and it is so important to emphasize the importance and responsibility around having access to information and the ability to make changes to it.  So given that, your Student Services – District, your Student Services – School, have a look at the documentation and make sure you are assigning the right role to the right people so that they can do only what they need.  The teacher role will give every teacher access to IEPs for their students so they will be able to read.  In School View you can always view an IEP for a student.</a:t>
            </a:r>
          </a:p>
        </p:txBody>
      </p:sp>
      <p:sp>
        <p:nvSpPr>
          <p:cNvPr id="4" name="Slide Number Placeholder 3"/>
          <p:cNvSpPr>
            <a:spLocks noGrp="1"/>
          </p:cNvSpPr>
          <p:nvPr>
            <p:ph type="sldNum" sz="quarter" idx="5"/>
          </p:nvPr>
        </p:nvSpPr>
        <p:spPr/>
        <p:txBody>
          <a:bodyPr/>
          <a:lstStyle/>
          <a:p>
            <a:fld id="{BF3056C7-94C5-499F-800D-F9DD56FCAF52}" type="slidenum">
              <a:rPr lang="en-CA" smtClean="0"/>
              <a:pPr/>
              <a:t>7</a:t>
            </a:fld>
            <a:endParaRPr lang="en-CA" dirty="0"/>
          </a:p>
        </p:txBody>
      </p:sp>
    </p:spTree>
    <p:extLst>
      <p:ext uri="{BB962C8B-B14F-4D97-AF65-F5344CB8AC3E}">
        <p14:creationId xmlns:p14="http://schemas.microsoft.com/office/powerpoint/2010/main" val="997471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Security add-on role, 1701 Designations is needed  to add, edit or change 1701 funding programs for Student Services Designations, assuming the following pre-requisite security is enabled:</a:t>
            </a:r>
          </a:p>
          <a:p>
            <a:r>
              <a:rPr lang="en-US" dirty="0"/>
              <a:t>•Users must have access to edit Student Program Participation</a:t>
            </a:r>
          </a:p>
          <a:p>
            <a:r>
              <a:rPr lang="en-US" dirty="0"/>
              <a:t>•Users already have access to School or District view. </a:t>
            </a:r>
          </a:p>
        </p:txBody>
      </p:sp>
      <p:sp>
        <p:nvSpPr>
          <p:cNvPr id="4" name="Slide Number Placeholder 3"/>
          <p:cNvSpPr>
            <a:spLocks noGrp="1"/>
          </p:cNvSpPr>
          <p:nvPr>
            <p:ph type="sldNum" sz="quarter" idx="5"/>
          </p:nvPr>
        </p:nvSpPr>
        <p:spPr/>
        <p:txBody>
          <a:bodyPr/>
          <a:lstStyle/>
          <a:p>
            <a:fld id="{BF3056C7-94C5-499F-800D-F9DD56FCAF52}" type="slidenum">
              <a:rPr lang="en-CA" smtClean="0"/>
              <a:pPr/>
              <a:t>8</a:t>
            </a:fld>
            <a:endParaRPr lang="en-CA" dirty="0"/>
          </a:p>
        </p:txBody>
      </p:sp>
    </p:spTree>
    <p:extLst>
      <p:ext uri="{BB962C8B-B14F-4D97-AF65-F5344CB8AC3E}">
        <p14:creationId xmlns:p14="http://schemas.microsoft.com/office/powerpoint/2010/main" val="4212235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Once</a:t>
            </a:r>
            <a:r>
              <a:rPr lang="en-CA" baseline="0" dirty="0"/>
              <a:t> a student is enrolled in the Student Services module, they will have a status of Active,</a:t>
            </a:r>
            <a:endParaRPr lang="en-CA" dirty="0"/>
          </a:p>
        </p:txBody>
      </p:sp>
      <p:sp>
        <p:nvSpPr>
          <p:cNvPr id="4" name="Slide Number Placeholder 3"/>
          <p:cNvSpPr>
            <a:spLocks noGrp="1"/>
          </p:cNvSpPr>
          <p:nvPr>
            <p:ph type="sldNum" sz="quarter" idx="10"/>
          </p:nvPr>
        </p:nvSpPr>
        <p:spPr/>
        <p:txBody>
          <a:bodyPr/>
          <a:lstStyle/>
          <a:p>
            <a:fld id="{8CDCEDC0-54F1-4CD2-81E4-1D208E7B9985}" type="slidenum">
              <a:rPr lang="en-US" smtClean="0"/>
              <a:t>9</a:t>
            </a:fld>
            <a:endParaRPr lang="en-US" dirty="0"/>
          </a:p>
        </p:txBody>
      </p:sp>
    </p:spTree>
    <p:extLst>
      <p:ext uri="{BB962C8B-B14F-4D97-AF65-F5344CB8AC3E}">
        <p14:creationId xmlns:p14="http://schemas.microsoft.com/office/powerpoint/2010/main" val="2994804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These tasks are generally</a:t>
            </a:r>
            <a:r>
              <a:rPr lang="en-CA" baseline="0" dirty="0"/>
              <a:t> for the staff such as the case managers in the schools. For each student in their caseload, they will need to go through the Active, Draft, Previous, and Plans with no Date and update them with correct dates and information</a:t>
            </a:r>
          </a:p>
          <a:p>
            <a:r>
              <a:rPr lang="en-CA" baseline="0" dirty="0"/>
              <a:t>Student Services View- Plan Top Tab – Use the filter</a:t>
            </a:r>
            <a:endParaRPr lang="en-CA" dirty="0"/>
          </a:p>
        </p:txBody>
      </p:sp>
      <p:sp>
        <p:nvSpPr>
          <p:cNvPr id="4" name="Slide Number Placeholder 3"/>
          <p:cNvSpPr>
            <a:spLocks noGrp="1"/>
          </p:cNvSpPr>
          <p:nvPr>
            <p:ph type="sldNum" sz="quarter" idx="10"/>
          </p:nvPr>
        </p:nvSpPr>
        <p:spPr/>
        <p:txBody>
          <a:bodyPr/>
          <a:lstStyle/>
          <a:p>
            <a:fld id="{8CDCEDC0-54F1-4CD2-81E4-1D208E7B9985}" type="slidenum">
              <a:rPr lang="en-US" smtClean="0"/>
              <a:t>10</a:t>
            </a:fld>
            <a:endParaRPr lang="en-US" dirty="0"/>
          </a:p>
        </p:txBody>
      </p:sp>
    </p:spTree>
    <p:extLst>
      <p:ext uri="{BB962C8B-B14F-4D97-AF65-F5344CB8AC3E}">
        <p14:creationId xmlns:p14="http://schemas.microsoft.com/office/powerpoint/2010/main" val="36795825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67544" y="2060848"/>
            <a:ext cx="8640960" cy="1393304"/>
          </a:xfrm>
        </p:spPr>
        <p:txBody>
          <a:bodyPr>
            <a:normAutofit/>
          </a:bodyPr>
          <a:lstStyle>
            <a:lvl1pPr algn="l">
              <a:defRPr sz="4000" b="1">
                <a:solidFill>
                  <a:schemeClr val="accent1">
                    <a:lumMod val="75000"/>
                  </a:schemeClr>
                </a:solidFill>
                <a:latin typeface="Albertus Extra Bold"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467544" y="3526160"/>
            <a:ext cx="7267128" cy="622920"/>
          </a:xfrm>
        </p:spPr>
        <p:txBody>
          <a:bodyPr>
            <a:normAutofit/>
          </a:bodyPr>
          <a:lstStyle>
            <a:lvl1pPr marL="0" indent="0" algn="l">
              <a:buNone/>
              <a:defRPr sz="2000" b="1">
                <a:solidFill>
                  <a:schemeClr val="accent2"/>
                </a:solidFill>
                <a:latin typeface="Albertus Extra Bold"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Rectangle 9"/>
          <p:cNvSpPr/>
          <p:nvPr userDrawn="1"/>
        </p:nvSpPr>
        <p:spPr>
          <a:xfrm>
            <a:off x="-36512" y="0"/>
            <a:ext cx="9180512" cy="1664804"/>
          </a:xfrm>
          <a:prstGeom prst="rect">
            <a:avLst/>
          </a:prstGeom>
          <a:gradFill flip="none" rotWithShape="1">
            <a:gsLst>
              <a:gs pos="45000">
                <a:schemeClr val="accent1">
                  <a:lumMod val="60000"/>
                  <a:lumOff val="40000"/>
                </a:schemeClr>
              </a:gs>
              <a:gs pos="0">
                <a:schemeClr val="accent1"/>
              </a:gs>
              <a:gs pos="69000">
                <a:schemeClr val="accent1">
                  <a:shade val="93000"/>
                  <a:satMod val="130000"/>
                </a:schemeClr>
              </a:gs>
              <a:gs pos="100000">
                <a:schemeClr val="accent1">
                  <a:shade val="94000"/>
                  <a:satMod val="135000"/>
                </a:schemeClr>
              </a:gs>
            </a:gsLst>
            <a:lin ang="2700000" scaled="1"/>
            <a:tileRect/>
          </a:gra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Rectangle 11"/>
          <p:cNvSpPr/>
          <p:nvPr userDrawn="1"/>
        </p:nvSpPr>
        <p:spPr>
          <a:xfrm>
            <a:off x="-4316" y="1664804"/>
            <a:ext cx="9144000" cy="108012"/>
          </a:xfrm>
          <a:prstGeom prst="rect">
            <a:avLst/>
          </a:prstGeom>
          <a:gradFill flip="none"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2700000" scaled="1"/>
            <a:tileRect/>
          </a:gra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pic>
        <p:nvPicPr>
          <p:cNvPr id="13" name="Picture 12"/>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12360" y="6113822"/>
            <a:ext cx="1008112" cy="483529"/>
          </a:xfrm>
          <a:prstGeom prst="rect">
            <a:avLst/>
          </a:prstGeom>
          <a:noFill/>
        </p:spPr>
      </p:pic>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172" y="524014"/>
            <a:ext cx="3792013" cy="1140790"/>
          </a:xfrm>
          <a:prstGeom prst="rect">
            <a:avLst/>
          </a:prstGeom>
        </p:spPr>
      </p:pic>
    </p:spTree>
    <p:extLst>
      <p:ext uri="{BB962C8B-B14F-4D97-AF65-F5344CB8AC3E}">
        <p14:creationId xmlns:p14="http://schemas.microsoft.com/office/powerpoint/2010/main" val="3513670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0" y="0"/>
            <a:ext cx="9144000" cy="908720"/>
          </a:xfrm>
          <a:prstGeom prst="rect">
            <a:avLst/>
          </a:prstGeom>
          <a:gradFill flip="none" rotWithShape="1">
            <a:gsLst>
              <a:gs pos="45000">
                <a:schemeClr val="accent1">
                  <a:lumMod val="60000"/>
                  <a:lumOff val="40000"/>
                </a:schemeClr>
              </a:gs>
              <a:gs pos="0">
                <a:schemeClr val="accent1"/>
              </a:gs>
              <a:gs pos="69000">
                <a:schemeClr val="accent1">
                  <a:shade val="93000"/>
                  <a:satMod val="130000"/>
                </a:schemeClr>
              </a:gs>
              <a:gs pos="100000">
                <a:schemeClr val="accent1">
                  <a:shade val="94000"/>
                  <a:satMod val="135000"/>
                </a:schemeClr>
              </a:gs>
            </a:gsLst>
            <a:lin ang="2700000" scaled="1"/>
            <a:tileRect/>
          </a:gra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userDrawn="1"/>
        </p:nvSpPr>
        <p:spPr>
          <a:xfrm>
            <a:off x="-4316" y="922772"/>
            <a:ext cx="9144000" cy="108012"/>
          </a:xfrm>
          <a:prstGeom prst="rect">
            <a:avLst/>
          </a:prstGeom>
          <a:gradFill flip="none"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2700000" scaled="1"/>
            <a:tileRect/>
          </a:gra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57200" y="130622"/>
            <a:ext cx="8229600" cy="706090"/>
          </a:xfrm>
        </p:spPr>
        <p:txBody>
          <a:bodyPr>
            <a:normAutofit/>
          </a:bodyPr>
          <a:lstStyle>
            <a:lvl1pPr algn="ctr">
              <a:defRPr sz="3600"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57200" y="1124744"/>
            <a:ext cx="8229600" cy="5400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15803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angle 7"/>
          <p:cNvSpPr/>
          <p:nvPr userDrawn="1"/>
        </p:nvSpPr>
        <p:spPr>
          <a:xfrm>
            <a:off x="0" y="0"/>
            <a:ext cx="9144000" cy="908720"/>
          </a:xfrm>
          <a:prstGeom prst="rect">
            <a:avLst/>
          </a:prstGeom>
          <a:gradFill flip="none" rotWithShape="1">
            <a:gsLst>
              <a:gs pos="45000">
                <a:schemeClr val="accent1">
                  <a:lumMod val="60000"/>
                  <a:lumOff val="40000"/>
                </a:schemeClr>
              </a:gs>
              <a:gs pos="0">
                <a:schemeClr val="accent1"/>
              </a:gs>
              <a:gs pos="69000">
                <a:schemeClr val="accent1">
                  <a:shade val="93000"/>
                  <a:satMod val="130000"/>
                </a:schemeClr>
              </a:gs>
              <a:gs pos="100000">
                <a:schemeClr val="accent1">
                  <a:shade val="94000"/>
                  <a:satMod val="135000"/>
                </a:schemeClr>
              </a:gs>
            </a:gsLst>
            <a:lin ang="2700000" scaled="1"/>
            <a:tileRect/>
          </a:gra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4316" y="922772"/>
            <a:ext cx="9144000" cy="108012"/>
          </a:xfrm>
          <a:prstGeom prst="rect">
            <a:avLst/>
          </a:prstGeom>
          <a:gradFill flip="none"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2700000" scaled="1"/>
            <a:tileRect/>
          </a:gra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3" name="Content Placeholder 2"/>
          <p:cNvSpPr>
            <a:spLocks noGrp="1"/>
          </p:cNvSpPr>
          <p:nvPr>
            <p:ph sz="half" idx="1"/>
          </p:nvPr>
        </p:nvSpPr>
        <p:spPr>
          <a:xfrm>
            <a:off x="457200" y="1340768"/>
            <a:ext cx="4038600" cy="478539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340768"/>
            <a:ext cx="4038600" cy="478539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28DB899-A4C4-4C39-9B0F-DF3F8E203246}" type="datetimeFigureOut">
              <a:rPr lang="en-US" smtClean="0"/>
              <a:pPr/>
              <a:t>8/28/2025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6DDAFA-8B82-41B9-9A4A-817966F9335E}" type="slidenum">
              <a:rPr lang="en-US" smtClean="0"/>
              <a:pPr/>
              <a:t>‹#›</a:t>
            </a:fld>
            <a:endParaRPr lang="en-US" dirty="0"/>
          </a:p>
        </p:txBody>
      </p:sp>
      <p:sp>
        <p:nvSpPr>
          <p:cNvPr id="10" name="Title 1"/>
          <p:cNvSpPr>
            <a:spLocks noGrp="1"/>
          </p:cNvSpPr>
          <p:nvPr>
            <p:ph type="title"/>
          </p:nvPr>
        </p:nvSpPr>
        <p:spPr>
          <a:xfrm>
            <a:off x="457200" y="130622"/>
            <a:ext cx="8229600" cy="706090"/>
          </a:xfrm>
        </p:spPr>
        <p:txBody>
          <a:bodyPr>
            <a:normAutofit/>
          </a:bodyPr>
          <a:lstStyle>
            <a:lvl1pPr algn="ctr">
              <a:defRPr sz="3600" b="1">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662743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26876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060848"/>
            <a:ext cx="4040188" cy="406531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26876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060848"/>
            <a:ext cx="4041775" cy="406531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28DB899-A4C4-4C39-9B0F-DF3F8E203246}" type="datetimeFigureOut">
              <a:rPr lang="en-US" smtClean="0"/>
              <a:pPr/>
              <a:t>8/28/2025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F6DDAFA-8B82-41B9-9A4A-817966F9335E}" type="slidenum">
              <a:rPr lang="en-US" smtClean="0"/>
              <a:pPr/>
              <a:t>‹#›</a:t>
            </a:fld>
            <a:endParaRPr lang="en-US" dirty="0"/>
          </a:p>
        </p:txBody>
      </p:sp>
      <p:sp>
        <p:nvSpPr>
          <p:cNvPr id="10" name="Rectangle 9"/>
          <p:cNvSpPr/>
          <p:nvPr userDrawn="1"/>
        </p:nvSpPr>
        <p:spPr>
          <a:xfrm>
            <a:off x="0" y="0"/>
            <a:ext cx="9144000" cy="908720"/>
          </a:xfrm>
          <a:prstGeom prst="rect">
            <a:avLst/>
          </a:prstGeom>
          <a:gradFill flip="none" rotWithShape="1">
            <a:gsLst>
              <a:gs pos="45000">
                <a:schemeClr val="accent1">
                  <a:lumMod val="60000"/>
                  <a:lumOff val="40000"/>
                </a:schemeClr>
              </a:gs>
              <a:gs pos="0">
                <a:schemeClr val="accent1"/>
              </a:gs>
              <a:gs pos="69000">
                <a:schemeClr val="accent1">
                  <a:shade val="93000"/>
                  <a:satMod val="130000"/>
                </a:schemeClr>
              </a:gs>
              <a:gs pos="100000">
                <a:schemeClr val="accent1">
                  <a:shade val="94000"/>
                  <a:satMod val="135000"/>
                </a:schemeClr>
              </a:gs>
            </a:gsLst>
            <a:lin ang="2700000" scaled="1"/>
            <a:tileRect/>
          </a:gra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4316" y="922772"/>
            <a:ext cx="9144000" cy="108012"/>
          </a:xfrm>
          <a:prstGeom prst="rect">
            <a:avLst/>
          </a:prstGeom>
          <a:gradFill flip="none"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2700000" scaled="1"/>
            <a:tileRect/>
          </a:gra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2" name="Title 1"/>
          <p:cNvSpPr>
            <a:spLocks noGrp="1"/>
          </p:cNvSpPr>
          <p:nvPr>
            <p:ph type="title"/>
          </p:nvPr>
        </p:nvSpPr>
        <p:spPr>
          <a:xfrm>
            <a:off x="457200" y="130622"/>
            <a:ext cx="8229600" cy="706090"/>
          </a:xfrm>
        </p:spPr>
        <p:txBody>
          <a:bodyPr>
            <a:normAutofit/>
          </a:bodyPr>
          <a:lstStyle>
            <a:lvl1pPr algn="ctr">
              <a:defRPr sz="3600" b="1">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235083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28DB899-A4C4-4C39-9B0F-DF3F8E203246}" type="datetimeFigureOut">
              <a:rPr lang="en-US" smtClean="0"/>
              <a:pPr/>
              <a:t>8/28/2025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6DDAFA-8B82-41B9-9A4A-817966F9335E}" type="slidenum">
              <a:rPr lang="en-US" smtClean="0"/>
              <a:pPr/>
              <a:t>‹#›</a:t>
            </a:fld>
            <a:endParaRPr lang="en-US" dirty="0"/>
          </a:p>
        </p:txBody>
      </p:sp>
      <p:sp>
        <p:nvSpPr>
          <p:cNvPr id="6" name="Rectangle 5"/>
          <p:cNvSpPr/>
          <p:nvPr userDrawn="1"/>
        </p:nvSpPr>
        <p:spPr>
          <a:xfrm>
            <a:off x="0" y="0"/>
            <a:ext cx="9144000" cy="908720"/>
          </a:xfrm>
          <a:prstGeom prst="rect">
            <a:avLst/>
          </a:prstGeom>
          <a:gradFill flip="none" rotWithShape="1">
            <a:gsLst>
              <a:gs pos="45000">
                <a:schemeClr val="accent1">
                  <a:lumMod val="60000"/>
                  <a:lumOff val="40000"/>
                </a:schemeClr>
              </a:gs>
              <a:gs pos="0">
                <a:schemeClr val="accent1"/>
              </a:gs>
              <a:gs pos="69000">
                <a:schemeClr val="accent1">
                  <a:shade val="93000"/>
                  <a:satMod val="130000"/>
                </a:schemeClr>
              </a:gs>
              <a:gs pos="100000">
                <a:schemeClr val="accent1">
                  <a:shade val="94000"/>
                  <a:satMod val="135000"/>
                </a:schemeClr>
              </a:gs>
            </a:gsLst>
            <a:lin ang="2700000" scaled="1"/>
            <a:tileRect/>
          </a:gra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4316" y="922772"/>
            <a:ext cx="9144000" cy="108012"/>
          </a:xfrm>
          <a:prstGeom prst="rect">
            <a:avLst/>
          </a:prstGeom>
          <a:gradFill flip="none"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2700000" scaled="1"/>
            <a:tileRect/>
          </a:gra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8" name="Title 1"/>
          <p:cNvSpPr>
            <a:spLocks noGrp="1"/>
          </p:cNvSpPr>
          <p:nvPr>
            <p:ph type="title"/>
          </p:nvPr>
        </p:nvSpPr>
        <p:spPr>
          <a:xfrm>
            <a:off x="457200" y="130622"/>
            <a:ext cx="8229600" cy="706090"/>
          </a:xfrm>
        </p:spPr>
        <p:txBody>
          <a:bodyPr>
            <a:normAutofit/>
          </a:bodyPr>
          <a:lstStyle>
            <a:lvl1pPr algn="ctr">
              <a:defRPr sz="3600" b="1">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74135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Title 1"/>
          <p:cNvSpPr>
            <a:spLocks noGrp="1"/>
          </p:cNvSpPr>
          <p:nvPr>
            <p:ph type="title"/>
          </p:nvPr>
        </p:nvSpPr>
        <p:spPr>
          <a:xfrm>
            <a:off x="457200" y="2646040"/>
            <a:ext cx="8229600" cy="1143000"/>
          </a:xfrm>
        </p:spPr>
        <p:txBody>
          <a:bodyPr/>
          <a:lstStyle>
            <a:lvl1pPr>
              <a:defRPr>
                <a:solidFill>
                  <a:schemeClr val="accent1"/>
                </a:solidFill>
              </a:defRPr>
            </a:lvl1pPr>
          </a:lstStyle>
          <a:p>
            <a:r>
              <a:rPr lang="en-US"/>
              <a:t>Click to edit Master title style</a:t>
            </a:r>
            <a:endParaRPr lang="en-US" dirty="0"/>
          </a:p>
        </p:txBody>
      </p:sp>
      <p:sp>
        <p:nvSpPr>
          <p:cNvPr id="9" name="Rectangle 8"/>
          <p:cNvSpPr/>
          <p:nvPr userDrawn="1"/>
        </p:nvSpPr>
        <p:spPr>
          <a:xfrm>
            <a:off x="0" y="0"/>
            <a:ext cx="9144000" cy="908720"/>
          </a:xfrm>
          <a:prstGeom prst="rect">
            <a:avLst/>
          </a:prstGeom>
          <a:gradFill flip="none" rotWithShape="1">
            <a:gsLst>
              <a:gs pos="45000">
                <a:schemeClr val="accent1">
                  <a:lumMod val="60000"/>
                  <a:lumOff val="40000"/>
                </a:schemeClr>
              </a:gs>
              <a:gs pos="0">
                <a:schemeClr val="accent1"/>
              </a:gs>
              <a:gs pos="69000">
                <a:schemeClr val="accent1">
                  <a:shade val="93000"/>
                  <a:satMod val="130000"/>
                </a:schemeClr>
              </a:gs>
              <a:gs pos="100000">
                <a:schemeClr val="accent1">
                  <a:shade val="94000"/>
                  <a:satMod val="135000"/>
                </a:schemeClr>
              </a:gs>
            </a:gsLst>
            <a:lin ang="2700000" scaled="1"/>
            <a:tileRect/>
          </a:gra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userDrawn="1"/>
        </p:nvSpPr>
        <p:spPr>
          <a:xfrm>
            <a:off x="-4316" y="922772"/>
            <a:ext cx="9144000" cy="108012"/>
          </a:xfrm>
          <a:prstGeom prst="rect">
            <a:avLst/>
          </a:prstGeom>
          <a:gradFill flip="none"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2700000" scaled="1"/>
            <a:tileRect/>
          </a:gra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39850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74800"/>
            <a:ext cx="3008313" cy="670024"/>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575050" y="1196752"/>
            <a:ext cx="5111750" cy="492941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916832"/>
            <a:ext cx="3008313" cy="420933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28DB899-A4C4-4C39-9B0F-DF3F8E203246}" type="datetimeFigureOut">
              <a:rPr lang="en-US" smtClean="0"/>
              <a:pPr/>
              <a:t>8/28/2025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6DDAFA-8B82-41B9-9A4A-817966F9335E}" type="slidenum">
              <a:rPr lang="en-US" smtClean="0"/>
              <a:pPr/>
              <a:t>‹#›</a:t>
            </a:fld>
            <a:endParaRPr lang="en-US" dirty="0"/>
          </a:p>
        </p:txBody>
      </p:sp>
      <p:sp>
        <p:nvSpPr>
          <p:cNvPr id="8" name="Rectangle 7"/>
          <p:cNvSpPr/>
          <p:nvPr userDrawn="1"/>
        </p:nvSpPr>
        <p:spPr>
          <a:xfrm>
            <a:off x="0" y="0"/>
            <a:ext cx="9144000" cy="908720"/>
          </a:xfrm>
          <a:prstGeom prst="rect">
            <a:avLst/>
          </a:prstGeom>
          <a:gradFill flip="none" rotWithShape="1">
            <a:gsLst>
              <a:gs pos="45000">
                <a:schemeClr val="accent1">
                  <a:lumMod val="60000"/>
                  <a:lumOff val="40000"/>
                </a:schemeClr>
              </a:gs>
              <a:gs pos="0">
                <a:schemeClr val="accent1"/>
              </a:gs>
              <a:gs pos="69000">
                <a:schemeClr val="accent1">
                  <a:shade val="93000"/>
                  <a:satMod val="130000"/>
                </a:schemeClr>
              </a:gs>
              <a:gs pos="100000">
                <a:schemeClr val="accent1">
                  <a:shade val="94000"/>
                  <a:satMod val="135000"/>
                </a:schemeClr>
              </a:gs>
            </a:gsLst>
            <a:lin ang="2700000" scaled="1"/>
            <a:tileRect/>
          </a:gra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4316" y="922772"/>
            <a:ext cx="9144000" cy="108012"/>
          </a:xfrm>
          <a:prstGeom prst="rect">
            <a:avLst/>
          </a:prstGeom>
          <a:gradFill flip="none"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2700000" scaled="1"/>
            <a:tileRect/>
          </a:gra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0" name="Title 1"/>
          <p:cNvSpPr txBox="1">
            <a:spLocks/>
          </p:cNvSpPr>
          <p:nvPr userDrawn="1"/>
        </p:nvSpPr>
        <p:spPr>
          <a:xfrm>
            <a:off x="457200" y="130622"/>
            <a:ext cx="8229600" cy="70609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600" b="1" kern="1200">
                <a:solidFill>
                  <a:schemeClr val="bg1"/>
                </a:solidFill>
                <a:latin typeface="+mj-lt"/>
                <a:ea typeface="+mj-ea"/>
                <a:cs typeface="+mj-cs"/>
              </a:defRPr>
            </a:lvl1pPr>
          </a:lstStyle>
          <a:p>
            <a:r>
              <a:rPr lang="en-US"/>
              <a:t>Click to edit Master title style</a:t>
            </a:r>
            <a:endParaRPr lang="en-US" dirty="0"/>
          </a:p>
        </p:txBody>
      </p:sp>
    </p:spTree>
    <p:extLst>
      <p:ext uri="{BB962C8B-B14F-4D97-AF65-F5344CB8AC3E}">
        <p14:creationId xmlns:p14="http://schemas.microsoft.com/office/powerpoint/2010/main" val="466613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1196751"/>
            <a:ext cx="5486400" cy="353082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28DB899-A4C4-4C39-9B0F-DF3F8E203246}" type="datetimeFigureOut">
              <a:rPr lang="en-US" smtClean="0"/>
              <a:pPr/>
              <a:t>8/28/2025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6DDAFA-8B82-41B9-9A4A-817966F9335E}" type="slidenum">
              <a:rPr lang="en-US" smtClean="0"/>
              <a:pPr/>
              <a:t>‹#›</a:t>
            </a:fld>
            <a:endParaRPr lang="en-US" dirty="0"/>
          </a:p>
        </p:txBody>
      </p:sp>
      <p:sp>
        <p:nvSpPr>
          <p:cNvPr id="8" name="Rectangle 7"/>
          <p:cNvSpPr/>
          <p:nvPr userDrawn="1"/>
        </p:nvSpPr>
        <p:spPr>
          <a:xfrm>
            <a:off x="0" y="0"/>
            <a:ext cx="9144000" cy="908720"/>
          </a:xfrm>
          <a:prstGeom prst="rect">
            <a:avLst/>
          </a:prstGeom>
          <a:gradFill flip="none" rotWithShape="1">
            <a:gsLst>
              <a:gs pos="45000">
                <a:schemeClr val="accent1">
                  <a:lumMod val="60000"/>
                  <a:lumOff val="40000"/>
                </a:schemeClr>
              </a:gs>
              <a:gs pos="0">
                <a:schemeClr val="accent1"/>
              </a:gs>
              <a:gs pos="69000">
                <a:schemeClr val="accent1">
                  <a:shade val="93000"/>
                  <a:satMod val="130000"/>
                </a:schemeClr>
              </a:gs>
              <a:gs pos="100000">
                <a:schemeClr val="accent1">
                  <a:shade val="94000"/>
                  <a:satMod val="135000"/>
                </a:schemeClr>
              </a:gs>
            </a:gsLst>
            <a:lin ang="2700000" scaled="1"/>
            <a:tileRect/>
          </a:gra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4316" y="922772"/>
            <a:ext cx="9144000" cy="108012"/>
          </a:xfrm>
          <a:prstGeom prst="rect">
            <a:avLst/>
          </a:prstGeom>
          <a:gradFill flip="none"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2700000" scaled="1"/>
            <a:tileRect/>
          </a:gra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06731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8DB899-A4C4-4C39-9B0F-DF3F8E203246}" type="datetimeFigureOut">
              <a:rPr lang="en-US" smtClean="0"/>
              <a:pPr/>
              <a:t>8/28/2025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6DDAFA-8B82-41B9-9A4A-817966F9335E}" type="slidenum">
              <a:rPr lang="en-US" smtClean="0"/>
              <a:pPr/>
              <a:t>‹#›</a:t>
            </a:fld>
            <a:endParaRPr lang="en-US" dirty="0"/>
          </a:p>
        </p:txBody>
      </p:sp>
    </p:spTree>
    <p:extLst>
      <p:ext uri="{BB962C8B-B14F-4D97-AF65-F5344CB8AC3E}">
        <p14:creationId xmlns:p14="http://schemas.microsoft.com/office/powerpoint/2010/main" val="111553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Lst>
  <p:txStyles>
    <p:titleStyle>
      <a:lvl1pPr algn="ctr"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SzPct val="83000"/>
        <a:buFont typeface="Wingdings" panose="05000000000000000000" pitchFamily="2" charset="2"/>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10" y="1844083"/>
            <a:ext cx="9144000" cy="1107595"/>
          </a:xfrm>
        </p:spPr>
        <p:txBody>
          <a:bodyPr>
            <a:noAutofit/>
          </a:bodyPr>
          <a:lstStyle/>
          <a:p>
            <a:pPr algn="ctr"/>
            <a:r>
              <a:rPr lang="en-US" sz="3200" dirty="0"/>
              <a:t>Student Services Year Start Up</a:t>
            </a:r>
            <a:endParaRPr lang="en-US" sz="1800" dirty="0">
              <a:solidFill>
                <a:schemeClr val="accent1"/>
              </a:solidFill>
            </a:endParaRPr>
          </a:p>
        </p:txBody>
      </p:sp>
      <p:sp>
        <p:nvSpPr>
          <p:cNvPr id="4" name="Subtitle 2"/>
          <p:cNvSpPr>
            <a:spLocks noGrp="1"/>
          </p:cNvSpPr>
          <p:nvPr>
            <p:ph type="subTitle" idx="1"/>
          </p:nvPr>
        </p:nvSpPr>
        <p:spPr>
          <a:xfrm>
            <a:off x="7883" y="2971800"/>
            <a:ext cx="9144000" cy="533400"/>
          </a:xfrm>
        </p:spPr>
        <p:txBody>
          <a:bodyPr>
            <a:noAutofit/>
          </a:bodyPr>
          <a:lstStyle/>
          <a:p>
            <a:pPr algn="ctr"/>
            <a:r>
              <a:rPr lang="en-US" sz="2400" dirty="0">
                <a:solidFill>
                  <a:srgbClr val="FF0000"/>
                </a:solidFill>
                <a:ea typeface="+mj-ea"/>
                <a:cs typeface="+mj-cs"/>
              </a:rPr>
              <a:t>Start time</a:t>
            </a:r>
            <a:r>
              <a:rPr lang="en-US" sz="2400">
                <a:solidFill>
                  <a:srgbClr val="FF0000"/>
                </a:solidFill>
                <a:ea typeface="+mj-ea"/>
                <a:cs typeface="+mj-cs"/>
              </a:rPr>
              <a:t>: 1 </a:t>
            </a:r>
            <a:r>
              <a:rPr lang="en-US" sz="2400" dirty="0">
                <a:solidFill>
                  <a:srgbClr val="FF0000"/>
                </a:solidFill>
                <a:ea typeface="+mj-ea"/>
                <a:cs typeface="+mj-cs"/>
              </a:rPr>
              <a:t>PM</a:t>
            </a:r>
          </a:p>
          <a:p>
            <a:pPr algn="ctr"/>
            <a:endParaRPr lang="en-US" sz="2400" dirty="0">
              <a:solidFill>
                <a:srgbClr val="FF0000"/>
              </a:solidFill>
              <a:ea typeface="+mj-ea"/>
              <a:cs typeface="+mj-cs"/>
            </a:endParaRPr>
          </a:p>
          <a:p>
            <a:pPr algn="ctr"/>
            <a:endParaRPr lang="en-US" sz="1600" b="0" i="1" dirty="0">
              <a:solidFill>
                <a:srgbClr val="234075"/>
              </a:solidFill>
              <a:ea typeface="+mj-ea"/>
              <a:cs typeface="+mj-cs"/>
            </a:endParaRPr>
          </a:p>
        </p:txBody>
      </p:sp>
      <p:sp>
        <p:nvSpPr>
          <p:cNvPr id="3" name="TextBox 2"/>
          <p:cNvSpPr txBox="1"/>
          <p:nvPr/>
        </p:nvSpPr>
        <p:spPr>
          <a:xfrm>
            <a:off x="457200" y="6172200"/>
            <a:ext cx="2804120"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dirty="0">
                <a:ln>
                  <a:noFill/>
                </a:ln>
                <a:solidFill>
                  <a:srgbClr val="234075"/>
                </a:solidFill>
                <a:effectLst/>
                <a:uLnTx/>
                <a:uFillTx/>
                <a:latin typeface="Albertus Extra Bold" pitchFamily="34" charset="0"/>
                <a:ea typeface="+mn-ea"/>
                <a:cs typeface="+mn-cs"/>
              </a:rPr>
              <a:t>August </a:t>
            </a:r>
            <a:r>
              <a:rPr lang="en-US" sz="1600" b="1" dirty="0">
                <a:solidFill>
                  <a:srgbClr val="234075"/>
                </a:solidFill>
                <a:latin typeface="Albertus Extra Bold" pitchFamily="34" charset="0"/>
              </a:rPr>
              <a:t>28</a:t>
            </a:r>
            <a:r>
              <a:rPr kumimoji="0" lang="en-US" sz="1600" b="1" i="0" u="none" strike="noStrike" kern="1200" cap="none" spc="0" normalizeH="0" baseline="0">
                <a:ln>
                  <a:noFill/>
                </a:ln>
                <a:solidFill>
                  <a:srgbClr val="234075"/>
                </a:solidFill>
                <a:effectLst/>
                <a:uLnTx/>
                <a:uFillTx/>
                <a:latin typeface="Albertus Extra Bold" pitchFamily="34" charset="0"/>
                <a:ea typeface="+mn-ea"/>
                <a:cs typeface="+mn-cs"/>
              </a:rPr>
              <a:t>, 2025</a:t>
            </a:r>
            <a:endParaRPr kumimoji="0" lang="en-US" sz="1600" b="1" i="0" u="none" strike="noStrike" kern="1200" cap="none" spc="0" normalizeH="0" baseline="0" noProof="0" dirty="0">
              <a:ln>
                <a:noFill/>
              </a:ln>
              <a:solidFill>
                <a:srgbClr val="234075"/>
              </a:solidFill>
              <a:effectLst/>
              <a:uLnTx/>
              <a:uFillTx/>
              <a:latin typeface="Albertus Extra Bold" pitchFamily="34" charset="0"/>
              <a:ea typeface="+mn-ea"/>
              <a:cs typeface="+mn-cs"/>
            </a:endParaRPr>
          </a:p>
        </p:txBody>
      </p:sp>
      <p:sp>
        <p:nvSpPr>
          <p:cNvPr id="5" name="TextBox 4"/>
          <p:cNvSpPr txBox="1"/>
          <p:nvPr/>
        </p:nvSpPr>
        <p:spPr>
          <a:xfrm>
            <a:off x="396108" y="3657600"/>
            <a:ext cx="8351783" cy="193899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You can use the following numbers to dial in: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Victoria: </a:t>
            </a:r>
            <a:r>
              <a:rPr kumimoji="0" lang="en-US" sz="2400" b="1" i="0" u="none" strike="noStrike" kern="1200" cap="none" spc="0" normalizeH="0" baseline="0" noProof="0" dirty="0">
                <a:ln>
                  <a:noFill/>
                </a:ln>
                <a:solidFill>
                  <a:prstClr val="black"/>
                </a:solidFill>
                <a:effectLst/>
                <a:uLnTx/>
                <a:uFillTx/>
                <a:latin typeface="Calibri"/>
                <a:ea typeface="+mn-ea"/>
                <a:cs typeface="+mn-cs"/>
              </a:rPr>
              <a:t>1-778-401-6245</a:t>
            </a:r>
            <a:r>
              <a:rPr kumimoji="0" lang="en-US" sz="2400" b="0" i="0" u="none" strike="noStrike" kern="1200" cap="none" spc="0" normalizeH="0" baseline="0" noProof="0" dirty="0">
                <a:ln>
                  <a:noFill/>
                </a:ln>
                <a:solidFill>
                  <a:prstClr val="black"/>
                </a:solidFill>
                <a:effectLst/>
                <a:uLnTx/>
                <a:uFillTx/>
                <a:latin typeface="Calibri"/>
                <a:ea typeface="+mn-ea"/>
                <a:cs typeface="+mn-cs"/>
              </a:rPr>
              <a:t> | Vancouver:</a:t>
            </a:r>
            <a:r>
              <a:rPr kumimoji="0" lang="en-US" sz="2400" b="1" i="0" u="none" strike="noStrike" kern="1200" cap="none" spc="0" normalizeH="0" baseline="0" noProof="0" dirty="0">
                <a:ln>
                  <a:noFill/>
                </a:ln>
                <a:solidFill>
                  <a:prstClr val="black"/>
                </a:solidFill>
                <a:effectLst/>
                <a:uLnTx/>
                <a:uFillTx/>
                <a:latin typeface="Calibri"/>
                <a:ea typeface="+mn-ea"/>
                <a:cs typeface="+mn-cs"/>
              </a:rPr>
              <a:t> 1-604-449-4460 </a:t>
            </a: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Kelowna: </a:t>
            </a:r>
            <a:r>
              <a:rPr kumimoji="0" lang="en-US" sz="2400" b="1" i="0" u="none" strike="noStrike" kern="1200" cap="none" spc="0" normalizeH="0" baseline="0" noProof="0" dirty="0">
                <a:ln>
                  <a:noFill/>
                </a:ln>
                <a:solidFill>
                  <a:prstClr val="black"/>
                </a:solidFill>
                <a:effectLst/>
                <a:uLnTx/>
                <a:uFillTx/>
                <a:latin typeface="Calibri"/>
                <a:ea typeface="+mn-ea"/>
                <a:cs typeface="+mn-cs"/>
              </a:rPr>
              <a:t>1-236-361-9865</a:t>
            </a:r>
            <a:r>
              <a:rPr kumimoji="0" lang="en-US" sz="2400" b="0" i="0" u="none" strike="noStrike" kern="1200" cap="none" spc="0" normalizeH="0" baseline="0" noProof="0" dirty="0">
                <a:ln>
                  <a:noFill/>
                </a:ln>
                <a:solidFill>
                  <a:prstClr val="black"/>
                </a:solidFill>
                <a:effectLst/>
                <a:uLnTx/>
                <a:uFillTx/>
                <a:latin typeface="Calibri"/>
                <a:ea typeface="+mn-ea"/>
                <a:cs typeface="+mn-cs"/>
              </a:rPr>
              <a:t> | Whitehorse: </a:t>
            </a:r>
            <a:r>
              <a:rPr kumimoji="0" lang="en-US" sz="2400" b="1" i="0" u="none" strike="noStrike" kern="1200" cap="none" spc="0" normalizeH="0" baseline="0" noProof="0" dirty="0">
                <a:ln>
                  <a:noFill/>
                </a:ln>
                <a:solidFill>
                  <a:prstClr val="black"/>
                </a:solidFill>
                <a:effectLst/>
                <a:uLnTx/>
                <a:uFillTx/>
                <a:latin typeface="Calibri"/>
                <a:ea typeface="+mn-ea"/>
                <a:cs typeface="+mn-cs"/>
              </a:rPr>
              <a:t>1-867-457-0197</a:t>
            </a: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a:p>
            <a:pPr algn="ctr"/>
            <a:r>
              <a:rPr kumimoji="0" lang="en-US" sz="2400" b="0" i="0" u="none" strike="noStrike" kern="1200" cap="none" spc="0" normalizeH="0" baseline="0" noProof="0" dirty="0">
                <a:ln>
                  <a:noFill/>
                </a:ln>
                <a:solidFill>
                  <a:prstClr val="black"/>
                </a:solidFill>
                <a:effectLst/>
                <a:uLnTx/>
                <a:uFillTx/>
                <a:latin typeface="Calibri"/>
                <a:ea typeface="+mn-ea"/>
                <a:cs typeface="+mn-cs"/>
              </a:rPr>
              <a:t>Conference ID: </a:t>
            </a:r>
            <a:r>
              <a:rPr lang="en-US" sz="2400" b="1" dirty="0">
                <a:solidFill>
                  <a:srgbClr val="C00000"/>
                </a:solidFill>
                <a:latin typeface="Calibri"/>
              </a:rPr>
              <a:t>447 421 960#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During the calls, press</a:t>
            </a:r>
            <a:r>
              <a:rPr kumimoji="0" lang="en-US" sz="2400" b="1" i="0" u="none" strike="noStrike" kern="1200" cap="none" spc="0" normalizeH="0" baseline="0" noProof="0" dirty="0">
                <a:ln>
                  <a:noFill/>
                </a:ln>
                <a:solidFill>
                  <a:prstClr val="black"/>
                </a:solidFill>
                <a:effectLst/>
                <a:uLnTx/>
                <a:uFillTx/>
                <a:latin typeface="Calibri"/>
                <a:ea typeface="+mn-ea"/>
                <a:cs typeface="+mn-cs"/>
              </a:rPr>
              <a:t> *6 to mute</a:t>
            </a:r>
            <a:r>
              <a:rPr kumimoji="0" lang="en-US" sz="2400" b="0" i="0" u="none" strike="noStrike" kern="1200" cap="none" spc="0" normalizeH="0" baseline="0" noProof="0" dirty="0">
                <a:ln>
                  <a:noFill/>
                </a:ln>
                <a:solidFill>
                  <a:prstClr val="black"/>
                </a:solidFill>
                <a:effectLst/>
                <a:uLnTx/>
                <a:uFillTx/>
                <a:latin typeface="Calibri"/>
                <a:ea typeface="+mn-ea"/>
                <a:cs typeface="+mn-cs"/>
              </a:rPr>
              <a:t> your phone, or</a:t>
            </a:r>
            <a:r>
              <a:rPr kumimoji="0" lang="en-US" sz="2400" b="1" i="0" u="none" strike="noStrike" kern="1200" cap="none" spc="0" normalizeH="0" baseline="0" noProof="0" dirty="0">
                <a:ln>
                  <a:noFill/>
                </a:ln>
                <a:solidFill>
                  <a:prstClr val="black"/>
                </a:solidFill>
                <a:effectLst/>
                <a:uLnTx/>
                <a:uFillTx/>
                <a:latin typeface="Calibri"/>
                <a:ea typeface="+mn-ea"/>
                <a:cs typeface="+mn-cs"/>
              </a:rPr>
              <a:t> *7 to un-mute</a:t>
            </a: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Straight Connector 6"/>
          <p:cNvCxnSpPr/>
          <p:nvPr/>
        </p:nvCxnSpPr>
        <p:spPr>
          <a:xfrm flipV="1">
            <a:off x="457200" y="3505200"/>
            <a:ext cx="8229600" cy="20122"/>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403991" y="5695146"/>
            <a:ext cx="8351783"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B0F0"/>
                </a:solidFill>
                <a:effectLst/>
                <a:uLnTx/>
                <a:uFillTx/>
                <a:latin typeface="Calibri"/>
                <a:ea typeface="+mn-ea"/>
                <a:cs typeface="+mn-cs"/>
              </a:rPr>
              <a:t>To preview the slides: use the </a:t>
            </a:r>
            <a:r>
              <a:rPr kumimoji="0" lang="en-US" sz="1800" b="1" i="1" u="none" strike="noStrike" kern="1200" cap="none" spc="0" normalizeH="0" baseline="0" noProof="0" dirty="0">
                <a:ln>
                  <a:noFill/>
                </a:ln>
                <a:solidFill>
                  <a:srgbClr val="00B0F0"/>
                </a:solidFill>
                <a:effectLst/>
                <a:uLnTx/>
                <a:uFillTx/>
                <a:latin typeface="Calibri"/>
                <a:ea typeface="+mn-ea"/>
                <a:cs typeface="+mn-cs"/>
              </a:rPr>
              <a:t>navigation arrows </a:t>
            </a:r>
            <a:r>
              <a:rPr kumimoji="0" lang="en-US" sz="1800" b="0" i="0" u="none" strike="noStrike" kern="1200" cap="none" spc="0" normalizeH="0" baseline="0" noProof="0" dirty="0">
                <a:ln>
                  <a:noFill/>
                </a:ln>
                <a:solidFill>
                  <a:srgbClr val="00B0F0"/>
                </a:solidFill>
                <a:effectLst/>
                <a:uLnTx/>
                <a:uFillTx/>
                <a:latin typeface="Calibri"/>
                <a:ea typeface="+mn-ea"/>
                <a:cs typeface="+mn-cs"/>
              </a:rPr>
              <a:t>at the top left and use</a:t>
            </a:r>
            <a:r>
              <a:rPr kumimoji="0" lang="en-US" sz="1800" b="0" i="1" u="none" strike="noStrike" kern="1200" cap="none" spc="0" normalizeH="0" baseline="0" noProof="0" dirty="0">
                <a:ln>
                  <a:noFill/>
                </a:ln>
                <a:solidFill>
                  <a:srgbClr val="00B0F0"/>
                </a:solidFill>
                <a:effectLst/>
                <a:uLnTx/>
                <a:uFillTx/>
                <a:latin typeface="Calibri"/>
                <a:ea typeface="+mn-ea"/>
                <a:cs typeface="+mn-cs"/>
              </a:rPr>
              <a:t> </a:t>
            </a:r>
            <a:r>
              <a:rPr kumimoji="0" lang="en-US" sz="1800" b="1" i="1" u="none" strike="noStrike" kern="1200" cap="none" spc="0" normalizeH="0" baseline="0" noProof="0" dirty="0">
                <a:ln>
                  <a:noFill/>
                </a:ln>
                <a:solidFill>
                  <a:srgbClr val="00B0F0"/>
                </a:solidFill>
                <a:effectLst/>
                <a:uLnTx/>
                <a:uFillTx/>
                <a:latin typeface="Calibri"/>
                <a:ea typeface="+mn-ea"/>
                <a:cs typeface="+mn-cs"/>
              </a:rPr>
              <a:t>click to presenter</a:t>
            </a:r>
            <a:r>
              <a:rPr kumimoji="0" lang="en-US" sz="1800" b="0" i="0" u="none" strike="noStrike" kern="1200" cap="none" spc="0" normalizeH="0" baseline="0" noProof="0" dirty="0">
                <a:ln>
                  <a:noFill/>
                </a:ln>
                <a:solidFill>
                  <a:srgbClr val="00B0F0"/>
                </a:solidFill>
                <a:effectLst/>
                <a:uLnTx/>
                <a:uFillTx/>
                <a:latin typeface="Calibri"/>
                <a:ea typeface="+mn-ea"/>
                <a:cs typeface="+mn-cs"/>
              </a:rPr>
              <a:t> when done </a:t>
            </a:r>
          </a:p>
        </p:txBody>
      </p:sp>
    </p:spTree>
    <p:extLst>
      <p:ext uri="{BB962C8B-B14F-4D97-AF65-F5344CB8AC3E}">
        <p14:creationId xmlns:p14="http://schemas.microsoft.com/office/powerpoint/2010/main" val="1474090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Strategies </a:t>
            </a:r>
          </a:p>
        </p:txBody>
      </p:sp>
      <p:sp>
        <p:nvSpPr>
          <p:cNvPr id="3" name="Content Placeholder 2"/>
          <p:cNvSpPr>
            <a:spLocks noGrp="1"/>
          </p:cNvSpPr>
          <p:nvPr>
            <p:ph idx="1"/>
          </p:nvPr>
        </p:nvSpPr>
        <p:spPr/>
        <p:txBody>
          <a:bodyPr>
            <a:normAutofit/>
          </a:bodyPr>
          <a:lstStyle/>
          <a:p>
            <a:r>
              <a:rPr lang="en-CA" dirty="0"/>
              <a:t>Reviewing Plans</a:t>
            </a:r>
          </a:p>
          <a:p>
            <a:pPr lvl="1"/>
            <a:r>
              <a:rPr lang="en-CA" dirty="0">
                <a:solidFill>
                  <a:srgbClr val="FF0000"/>
                </a:solidFill>
              </a:rPr>
              <a:t>Active</a:t>
            </a:r>
            <a:r>
              <a:rPr lang="en-CA" dirty="0"/>
              <a:t> (Current) plans</a:t>
            </a:r>
          </a:p>
          <a:p>
            <a:pPr lvl="2"/>
            <a:r>
              <a:rPr lang="en-CA" dirty="0"/>
              <a:t>Identify them</a:t>
            </a:r>
          </a:p>
          <a:p>
            <a:pPr lvl="2"/>
            <a:r>
              <a:rPr lang="en-CA" dirty="0"/>
              <a:t>Name them</a:t>
            </a:r>
          </a:p>
          <a:p>
            <a:pPr lvl="2"/>
            <a:r>
              <a:rPr lang="en-CA" dirty="0"/>
              <a:t>Update the start and end dates</a:t>
            </a:r>
          </a:p>
          <a:p>
            <a:pPr lvl="1"/>
            <a:r>
              <a:rPr lang="en-CA" dirty="0">
                <a:solidFill>
                  <a:srgbClr val="FF0000"/>
                </a:solidFill>
              </a:rPr>
              <a:t>Draft</a:t>
            </a:r>
            <a:r>
              <a:rPr lang="en-CA" dirty="0"/>
              <a:t> (Future) plans</a:t>
            </a:r>
          </a:p>
          <a:p>
            <a:pPr lvl="2"/>
            <a:r>
              <a:rPr lang="en-CA" dirty="0"/>
              <a:t>Review them student by student</a:t>
            </a:r>
          </a:p>
          <a:p>
            <a:pPr lvl="2"/>
            <a:r>
              <a:rPr lang="en-CA" dirty="0"/>
              <a:t>Determine whether to keep them or abandon them</a:t>
            </a:r>
          </a:p>
          <a:p>
            <a:pPr lvl="2"/>
            <a:r>
              <a:rPr lang="en-CA" dirty="0"/>
              <a:t>Adjust the start and end dates accordingly</a:t>
            </a:r>
          </a:p>
          <a:p>
            <a:pPr marL="0" indent="0">
              <a:buNone/>
            </a:pPr>
            <a:endParaRPr lang="en-CA" dirty="0"/>
          </a:p>
          <a:p>
            <a:pPr marL="971550" lvl="1" indent="-571500">
              <a:buFont typeface="+mj-lt"/>
              <a:buAutoNum type="arabicPeriod"/>
            </a:pPr>
            <a:endParaRPr lang="en-CA" dirty="0"/>
          </a:p>
        </p:txBody>
      </p:sp>
    </p:spTree>
    <p:extLst>
      <p:ext uri="{BB962C8B-B14F-4D97-AF65-F5344CB8AC3E}">
        <p14:creationId xmlns:p14="http://schemas.microsoft.com/office/powerpoint/2010/main" val="2302863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Strategies </a:t>
            </a:r>
          </a:p>
        </p:txBody>
      </p:sp>
      <p:sp>
        <p:nvSpPr>
          <p:cNvPr id="3" name="Content Placeholder 2"/>
          <p:cNvSpPr>
            <a:spLocks noGrp="1"/>
          </p:cNvSpPr>
          <p:nvPr>
            <p:ph idx="1"/>
          </p:nvPr>
        </p:nvSpPr>
        <p:spPr/>
        <p:txBody>
          <a:bodyPr>
            <a:normAutofit lnSpcReduction="10000"/>
          </a:bodyPr>
          <a:lstStyle/>
          <a:p>
            <a:pPr lvl="1"/>
            <a:r>
              <a:rPr lang="en-CA" dirty="0">
                <a:solidFill>
                  <a:srgbClr val="FF0000"/>
                </a:solidFill>
              </a:rPr>
              <a:t>Previous </a:t>
            </a:r>
            <a:r>
              <a:rPr lang="en-CA" dirty="0"/>
              <a:t>(Past) plans</a:t>
            </a:r>
          </a:p>
          <a:p>
            <a:pPr lvl="2"/>
            <a:r>
              <a:rPr lang="en-CA" dirty="0"/>
              <a:t>Ensure that the end date is in the past</a:t>
            </a:r>
          </a:p>
          <a:p>
            <a:pPr lvl="1"/>
            <a:r>
              <a:rPr lang="en-CA" dirty="0">
                <a:solidFill>
                  <a:srgbClr val="FF0000"/>
                </a:solidFill>
              </a:rPr>
              <a:t>Plans with No Dates</a:t>
            </a:r>
          </a:p>
          <a:p>
            <a:pPr lvl="2"/>
            <a:r>
              <a:rPr lang="en-CA" dirty="0"/>
              <a:t>Review them and determine whether they should be kept or discarded. </a:t>
            </a:r>
          </a:p>
          <a:p>
            <a:pPr lvl="2"/>
            <a:r>
              <a:rPr lang="en-CA" dirty="0"/>
              <a:t>If kept – enter start and end dates</a:t>
            </a:r>
          </a:p>
          <a:p>
            <a:pPr lvl="2"/>
            <a:r>
              <a:rPr lang="en-CA" dirty="0"/>
              <a:t>If discarded – manually delete or set plan status to Discarded.</a:t>
            </a:r>
          </a:p>
          <a:p>
            <a:r>
              <a:rPr lang="en-CA" dirty="0"/>
              <a:t>Updating IEP Dates</a:t>
            </a:r>
          </a:p>
          <a:p>
            <a:pPr marL="400050" lvl="1" indent="0">
              <a:buNone/>
            </a:pPr>
            <a:r>
              <a:rPr lang="en-CA" dirty="0"/>
              <a:t>Plan top tab &gt; Filter = All Records &gt; </a:t>
            </a:r>
            <a:r>
              <a:rPr lang="en-CA" dirty="0" err="1"/>
              <a:t>FieldSet</a:t>
            </a:r>
            <a:r>
              <a:rPr lang="en-CA" dirty="0"/>
              <a:t> = Default</a:t>
            </a:r>
          </a:p>
          <a:p>
            <a:pPr marL="857250" lvl="1" indent="-457200"/>
            <a:r>
              <a:rPr lang="en-US" dirty="0"/>
              <a:t>	The Start and End dates, the Plan Status and Plan 	Name are list-editable and mass-updateable</a:t>
            </a:r>
            <a:endParaRPr lang="en-CA" dirty="0"/>
          </a:p>
        </p:txBody>
      </p:sp>
    </p:spTree>
    <p:extLst>
      <p:ext uri="{BB962C8B-B14F-4D97-AF65-F5344CB8AC3E}">
        <p14:creationId xmlns:p14="http://schemas.microsoft.com/office/powerpoint/2010/main" val="3240167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District Process and Recommendations</a:t>
            </a:r>
          </a:p>
        </p:txBody>
      </p:sp>
      <p:sp>
        <p:nvSpPr>
          <p:cNvPr id="3" name="Content Placeholder 2"/>
          <p:cNvSpPr>
            <a:spLocks noGrp="1"/>
          </p:cNvSpPr>
          <p:nvPr>
            <p:ph idx="1"/>
          </p:nvPr>
        </p:nvSpPr>
        <p:spPr/>
        <p:txBody>
          <a:bodyPr/>
          <a:lstStyle/>
          <a:p>
            <a:r>
              <a:rPr lang="en-US" dirty="0"/>
              <a:t>Naming Conventions</a:t>
            </a:r>
          </a:p>
          <a:p>
            <a:r>
              <a:rPr lang="en-US" dirty="0"/>
              <a:t>Assigning Designations</a:t>
            </a:r>
          </a:p>
          <a:p>
            <a:r>
              <a:rPr lang="en-US" dirty="0"/>
              <a:t>Renewing</a:t>
            </a:r>
          </a:p>
          <a:p>
            <a:r>
              <a:rPr lang="en-US" dirty="0"/>
              <a:t>Goals and Objectives</a:t>
            </a:r>
          </a:p>
          <a:p>
            <a:r>
              <a:rPr lang="en-US" dirty="0"/>
              <a:t>Progress Reports</a:t>
            </a:r>
          </a:p>
          <a:p>
            <a:r>
              <a:rPr lang="en-US" dirty="0"/>
              <a:t>Staff Records</a:t>
            </a:r>
          </a:p>
          <a:p>
            <a:pPr lvl="1"/>
            <a:r>
              <a:rPr lang="en-US" dirty="0"/>
              <a:t>Inclusive Ed Status</a:t>
            </a:r>
          </a:p>
          <a:p>
            <a:pPr lvl="2"/>
            <a:r>
              <a:rPr lang="en-US" dirty="0"/>
              <a:t>Must be set on the staff record so that the staff record is populated in the pick list(s) within the Student Services Module </a:t>
            </a:r>
          </a:p>
        </p:txBody>
      </p:sp>
    </p:spTree>
    <p:extLst>
      <p:ext uri="{BB962C8B-B14F-4D97-AF65-F5344CB8AC3E}">
        <p14:creationId xmlns:p14="http://schemas.microsoft.com/office/powerpoint/2010/main" val="38637742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Staff Records</a:t>
            </a:r>
          </a:p>
        </p:txBody>
      </p:sp>
      <p:sp>
        <p:nvSpPr>
          <p:cNvPr id="3" name="Content Placeholder 2"/>
          <p:cNvSpPr>
            <a:spLocks noGrp="1"/>
          </p:cNvSpPr>
          <p:nvPr>
            <p:ph idx="1"/>
          </p:nvPr>
        </p:nvSpPr>
        <p:spPr/>
        <p:txBody>
          <a:bodyPr/>
          <a:lstStyle/>
          <a:p>
            <a:r>
              <a:rPr lang="en-US" dirty="0"/>
              <a:t>Staff will not show up in the Student Service pick lists if the staff record does not have the correct boxes checked</a:t>
            </a:r>
          </a:p>
          <a:p>
            <a:pPr lvl="1"/>
            <a:r>
              <a:rPr lang="en-US" dirty="0"/>
              <a:t>School View &gt; Staff top tab &gt; Details leaf</a:t>
            </a:r>
          </a:p>
          <a:p>
            <a:pPr lvl="1"/>
            <a:endParaRPr lang="en-US" dirty="0"/>
          </a:p>
        </p:txBody>
      </p:sp>
      <p:pic>
        <p:nvPicPr>
          <p:cNvPr id="4" name="Picture 3">
            <a:extLst>
              <a:ext uri="{FF2B5EF4-FFF2-40B4-BE49-F238E27FC236}">
                <a16:creationId xmlns:a16="http://schemas.microsoft.com/office/drawing/2014/main" id="{E84A677E-036D-4109-7A29-E4CF0779D8A2}"/>
              </a:ext>
            </a:extLst>
          </p:cNvPr>
          <p:cNvPicPr>
            <a:picLocks noChangeAspect="1"/>
          </p:cNvPicPr>
          <p:nvPr/>
        </p:nvPicPr>
        <p:blipFill>
          <a:blip r:embed="rId3"/>
          <a:stretch>
            <a:fillRect/>
          </a:stretch>
        </p:blipFill>
        <p:spPr>
          <a:xfrm>
            <a:off x="762000" y="3276600"/>
            <a:ext cx="8077200" cy="3137492"/>
          </a:xfrm>
          <a:prstGeom prst="rect">
            <a:avLst/>
          </a:prstGeom>
        </p:spPr>
      </p:pic>
    </p:spTree>
    <p:extLst>
      <p:ext uri="{BB962C8B-B14F-4D97-AF65-F5344CB8AC3E}">
        <p14:creationId xmlns:p14="http://schemas.microsoft.com/office/powerpoint/2010/main" val="2951985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Naming Conventions for Plans</a:t>
            </a:r>
          </a:p>
        </p:txBody>
      </p:sp>
      <p:sp>
        <p:nvSpPr>
          <p:cNvPr id="3" name="Content Placeholder 2"/>
          <p:cNvSpPr>
            <a:spLocks noGrp="1"/>
          </p:cNvSpPr>
          <p:nvPr>
            <p:ph idx="1"/>
          </p:nvPr>
        </p:nvSpPr>
        <p:spPr/>
        <p:txBody>
          <a:bodyPr/>
          <a:lstStyle/>
          <a:p>
            <a:r>
              <a:rPr lang="en-CA" dirty="0"/>
              <a:t>Suggested: District Number in the Plan Name</a:t>
            </a:r>
            <a:br>
              <a:rPr lang="en-CA" dirty="0"/>
            </a:br>
            <a:r>
              <a:rPr lang="en-CA" sz="2800" dirty="0"/>
              <a:t>Student Services School View &gt; Student top tab &gt; Plans side tab &gt; Details leaf &gt; Plan Details sub top tab</a:t>
            </a:r>
          </a:p>
          <a:p>
            <a:endParaRPr lang="en-CA" dirty="0"/>
          </a:p>
        </p:txBody>
      </p:sp>
      <p:pic>
        <p:nvPicPr>
          <p:cNvPr id="4" name="Picture 3"/>
          <p:cNvPicPr>
            <a:picLocks noChangeAspect="1"/>
          </p:cNvPicPr>
          <p:nvPr/>
        </p:nvPicPr>
        <p:blipFill>
          <a:blip r:embed="rId3"/>
          <a:stretch>
            <a:fillRect/>
          </a:stretch>
        </p:blipFill>
        <p:spPr>
          <a:xfrm>
            <a:off x="1447800" y="2667000"/>
            <a:ext cx="6248400" cy="371944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187086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IEP Goal Progress Reports</a:t>
            </a:r>
            <a:endParaRPr lang="en-US" dirty="0"/>
          </a:p>
        </p:txBody>
      </p:sp>
      <p:sp>
        <p:nvSpPr>
          <p:cNvPr id="3" name="Content Placeholder 2"/>
          <p:cNvSpPr>
            <a:spLocks noGrp="1"/>
          </p:cNvSpPr>
          <p:nvPr>
            <p:ph idx="1"/>
          </p:nvPr>
        </p:nvSpPr>
        <p:spPr/>
        <p:txBody>
          <a:bodyPr>
            <a:normAutofit/>
          </a:bodyPr>
          <a:lstStyle/>
          <a:p>
            <a:r>
              <a:rPr lang="en-CA" dirty="0"/>
              <a:t>Reports are designed to complete one report for each student objective</a:t>
            </a:r>
          </a:p>
          <a:p>
            <a:pPr lvl="1"/>
            <a:r>
              <a:rPr lang="en-CA" dirty="0"/>
              <a:t>You must have at least one objective for each goal</a:t>
            </a:r>
          </a:p>
          <a:p>
            <a:r>
              <a:rPr lang="en-CA" dirty="0"/>
              <a:t>Reports can be run/printed for individual students or for multiple students</a:t>
            </a:r>
          </a:p>
          <a:p>
            <a:r>
              <a:rPr lang="en-CA" dirty="0"/>
              <a:t>Reports can be run when appropriate and are not directly linked to grade terms/reporting periods</a:t>
            </a:r>
          </a:p>
          <a:p>
            <a:r>
              <a:rPr lang="en-CA" dirty="0"/>
              <a:t>Progress Reports are available to Districts using both BC IEP or CB IEP.</a:t>
            </a:r>
          </a:p>
          <a:p>
            <a:endParaRPr lang="en-US" dirty="0"/>
          </a:p>
        </p:txBody>
      </p:sp>
    </p:spTree>
    <p:extLst>
      <p:ext uri="{BB962C8B-B14F-4D97-AF65-F5344CB8AC3E}">
        <p14:creationId xmlns:p14="http://schemas.microsoft.com/office/powerpoint/2010/main" val="2299406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Supporting Tips &amp; Tricks</a:t>
            </a:r>
          </a:p>
        </p:txBody>
      </p:sp>
      <p:sp>
        <p:nvSpPr>
          <p:cNvPr id="3" name="Content Placeholder 2"/>
          <p:cNvSpPr>
            <a:spLocks noGrp="1"/>
          </p:cNvSpPr>
          <p:nvPr>
            <p:ph idx="1"/>
          </p:nvPr>
        </p:nvSpPr>
        <p:spPr/>
        <p:txBody>
          <a:bodyPr>
            <a:normAutofit/>
          </a:bodyPr>
          <a:lstStyle/>
          <a:p>
            <a:r>
              <a:rPr lang="en-US" dirty="0"/>
              <a:t>Wrong grade or school on IEP</a:t>
            </a:r>
          </a:p>
          <a:p>
            <a:r>
              <a:rPr lang="en-US" dirty="0"/>
              <a:t>No Active IEP</a:t>
            </a:r>
          </a:p>
          <a:p>
            <a:r>
              <a:rPr lang="en-US" dirty="0"/>
              <a:t>Student Exited </a:t>
            </a:r>
          </a:p>
          <a:p>
            <a:pPr lvl="1"/>
            <a:r>
              <a:rPr lang="en-US" dirty="0"/>
              <a:t>Report Card Field Set (check the WD flag)</a:t>
            </a:r>
          </a:p>
          <a:p>
            <a:pPr lvl="2"/>
            <a:r>
              <a:rPr lang="en-US" dirty="0"/>
              <a:t>Student top tab &gt; Filter = Primary Active &gt; Field Set = Pre-transition </a:t>
            </a:r>
          </a:p>
          <a:p>
            <a:pPr lvl="1"/>
            <a:r>
              <a:rPr lang="en-US" dirty="0"/>
              <a:t>New to District students – re-enrolled</a:t>
            </a:r>
          </a:p>
          <a:p>
            <a:r>
              <a:rPr lang="en-CA" dirty="0"/>
              <a:t>Designation dates (end dated, primary, secondary)</a:t>
            </a:r>
          </a:p>
          <a:p>
            <a:pPr lvl="1"/>
            <a:r>
              <a:rPr lang="en-US" dirty="0"/>
              <a:t>School View&gt; Student top tab &gt; Programs side tab</a:t>
            </a:r>
            <a:endParaRPr lang="en-CA" dirty="0"/>
          </a:p>
          <a:p>
            <a:endParaRPr lang="en-CA" dirty="0"/>
          </a:p>
          <a:p>
            <a:endParaRPr lang="en-CA" dirty="0"/>
          </a:p>
          <a:p>
            <a:endParaRPr lang="en-US" dirty="0"/>
          </a:p>
          <a:p>
            <a:pPr marL="0" indent="0">
              <a:buNone/>
            </a:pPr>
            <a:endParaRPr lang="en-US" dirty="0"/>
          </a:p>
        </p:txBody>
      </p:sp>
    </p:spTree>
    <p:extLst>
      <p:ext uri="{BB962C8B-B14F-4D97-AF65-F5344CB8AC3E}">
        <p14:creationId xmlns:p14="http://schemas.microsoft.com/office/powerpoint/2010/main" val="33895104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Supporting Tips &amp; Tricks</a:t>
            </a:r>
          </a:p>
        </p:txBody>
      </p:sp>
      <p:sp>
        <p:nvSpPr>
          <p:cNvPr id="3" name="Content Placeholder 2"/>
          <p:cNvSpPr>
            <a:spLocks noGrp="1"/>
          </p:cNvSpPr>
          <p:nvPr>
            <p:ph idx="1"/>
          </p:nvPr>
        </p:nvSpPr>
        <p:spPr/>
        <p:txBody>
          <a:bodyPr>
            <a:normAutofit/>
          </a:bodyPr>
          <a:lstStyle/>
          <a:p>
            <a:r>
              <a:rPr lang="en-CA" dirty="0"/>
              <a:t>Designation dates (end dated, primary, secondary)</a:t>
            </a:r>
          </a:p>
          <a:p>
            <a:pPr lvl="1"/>
            <a:r>
              <a:rPr lang="en-US" dirty="0"/>
              <a:t>School View&gt; Student top tab &gt; Membership side tab &gt; Programs sub side tab &gt; Data Dictionary</a:t>
            </a:r>
            <a:endParaRPr lang="en-CA" dirty="0"/>
          </a:p>
          <a:p>
            <a:endParaRPr lang="en-CA" dirty="0"/>
          </a:p>
          <a:p>
            <a:endParaRPr lang="en-CA" dirty="0"/>
          </a:p>
          <a:p>
            <a:endParaRPr lang="en-US" dirty="0"/>
          </a:p>
          <a:p>
            <a:pPr marL="0" indent="0">
              <a:buNone/>
            </a:pPr>
            <a:endParaRPr lang="en-US" dirty="0"/>
          </a:p>
        </p:txBody>
      </p:sp>
      <p:pic>
        <p:nvPicPr>
          <p:cNvPr id="4" name="Picture 3"/>
          <p:cNvPicPr>
            <a:picLocks noChangeAspect="1"/>
          </p:cNvPicPr>
          <p:nvPr/>
        </p:nvPicPr>
        <p:blipFill>
          <a:blip r:embed="rId3"/>
          <a:stretch>
            <a:fillRect/>
          </a:stretch>
        </p:blipFill>
        <p:spPr>
          <a:xfrm>
            <a:off x="2171700" y="3124200"/>
            <a:ext cx="4800600" cy="301010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7473590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A9C0A-A160-A398-9168-8D7544F15D18}"/>
              </a:ext>
            </a:extLst>
          </p:cNvPr>
          <p:cNvSpPr>
            <a:spLocks noGrp="1"/>
          </p:cNvSpPr>
          <p:nvPr>
            <p:ph type="title"/>
          </p:nvPr>
        </p:nvSpPr>
        <p:spPr/>
        <p:txBody>
          <a:bodyPr/>
          <a:lstStyle/>
          <a:p>
            <a:r>
              <a:rPr lang="en-US" dirty="0"/>
              <a:t>Bulk Exit Student from Student Services</a:t>
            </a:r>
          </a:p>
        </p:txBody>
      </p:sp>
      <p:sp>
        <p:nvSpPr>
          <p:cNvPr id="3" name="Content Placeholder 2">
            <a:extLst>
              <a:ext uri="{FF2B5EF4-FFF2-40B4-BE49-F238E27FC236}">
                <a16:creationId xmlns:a16="http://schemas.microsoft.com/office/drawing/2014/main" id="{33F78605-D92B-633C-2F89-3F4AE071FEF5}"/>
              </a:ext>
            </a:extLst>
          </p:cNvPr>
          <p:cNvSpPr>
            <a:spLocks noGrp="1"/>
          </p:cNvSpPr>
          <p:nvPr>
            <p:ph idx="1"/>
          </p:nvPr>
        </p:nvSpPr>
        <p:spPr/>
        <p:txBody>
          <a:bodyPr>
            <a:normAutofit fontScale="92500" lnSpcReduction="20000"/>
          </a:bodyPr>
          <a:lstStyle/>
          <a:p>
            <a:r>
              <a:rPr lang="en-CA" i="1" dirty="0"/>
              <a:t>Student Services District &gt; Student TT &gt; Options &gt; Bulk Exit Students from Student Services</a:t>
            </a:r>
            <a:endParaRPr lang="en-US" dirty="0"/>
          </a:p>
          <a:p>
            <a:r>
              <a:rPr lang="en-US" dirty="0"/>
              <a:t>Users with the </a:t>
            </a:r>
            <a:r>
              <a:rPr lang="en-US" b="1" dirty="0"/>
              <a:t>Student Services – Organization</a:t>
            </a:r>
            <a:r>
              <a:rPr lang="en-US" dirty="0"/>
              <a:t> role can select a group of students to be discontinued from Student services by using this procedure. The Student Services Status for these students changes from Active to Exited and the Plan changes from Active to Previous. </a:t>
            </a:r>
          </a:p>
          <a:p>
            <a:r>
              <a:rPr lang="en-US" dirty="0"/>
              <a:t>If a student or group of students is exited in error, they can be manually re-enrolled in Student Services. The student Plan remains intact and can be set to active once the student is Active again in Student Services.</a:t>
            </a:r>
          </a:p>
          <a:p>
            <a:endParaRPr lang="en-US" dirty="0"/>
          </a:p>
        </p:txBody>
      </p:sp>
    </p:spTree>
    <p:extLst>
      <p:ext uri="{BB962C8B-B14F-4D97-AF65-F5344CB8AC3E}">
        <p14:creationId xmlns:p14="http://schemas.microsoft.com/office/powerpoint/2010/main" val="18566350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Did you know?</a:t>
            </a:r>
            <a:endParaRPr lang="en-US" dirty="0"/>
          </a:p>
        </p:txBody>
      </p:sp>
      <p:sp>
        <p:nvSpPr>
          <p:cNvPr id="3" name="Content Placeholder 2"/>
          <p:cNvSpPr>
            <a:spLocks noGrp="1"/>
          </p:cNvSpPr>
          <p:nvPr>
            <p:ph idx="1"/>
          </p:nvPr>
        </p:nvSpPr>
        <p:spPr/>
        <p:txBody>
          <a:bodyPr>
            <a:normAutofit/>
          </a:bodyPr>
          <a:lstStyle/>
          <a:p>
            <a:r>
              <a:rPr lang="en-CA" dirty="0"/>
              <a:t>There is a filter that allows you to see Next Year students in the Student Services School View</a:t>
            </a:r>
          </a:p>
          <a:p>
            <a:pPr lvl="1"/>
            <a:r>
              <a:rPr lang="en-CA" dirty="0"/>
              <a:t>Student top tab, Filter = Next Year Students</a:t>
            </a:r>
          </a:p>
          <a:p>
            <a:r>
              <a:rPr lang="en-CA" dirty="0"/>
              <a:t>IEPs (read only) are accessible from </a:t>
            </a:r>
          </a:p>
          <a:p>
            <a:pPr lvl="1"/>
            <a:r>
              <a:rPr lang="en-CA" dirty="0"/>
              <a:t>School View &gt; Student &gt; Documents &gt; Plan</a:t>
            </a:r>
          </a:p>
          <a:p>
            <a:r>
              <a:rPr lang="en-CA" dirty="0"/>
              <a:t>Teachers can see IEPs for their own students in Staff View</a:t>
            </a:r>
          </a:p>
        </p:txBody>
      </p:sp>
    </p:spTree>
    <p:extLst>
      <p:ext uri="{BB962C8B-B14F-4D97-AF65-F5344CB8AC3E}">
        <p14:creationId xmlns:p14="http://schemas.microsoft.com/office/powerpoint/2010/main" val="1509931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This Session is being recorded</a:t>
            </a:r>
          </a:p>
        </p:txBody>
      </p:sp>
      <p:sp>
        <p:nvSpPr>
          <p:cNvPr id="4" name="Round Diagonal Corner Rectangle 3"/>
          <p:cNvSpPr/>
          <p:nvPr/>
        </p:nvSpPr>
        <p:spPr>
          <a:xfrm>
            <a:off x="914400" y="1752600"/>
            <a:ext cx="7315200" cy="373380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white"/>
                </a:solidFill>
                <a:effectLst/>
                <a:uLnTx/>
                <a:uFillTx/>
                <a:latin typeface="Calibri"/>
                <a:ea typeface="+mn-ea"/>
                <a:cs typeface="+mn-cs"/>
              </a:rPr>
              <a:t>Please Mute your sound and turn off Video.</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white"/>
                </a:solidFill>
                <a:effectLst/>
                <a:uLnTx/>
                <a:uFillTx/>
                <a:latin typeface="Calibri"/>
                <a:ea typeface="+mn-ea"/>
                <a:cs typeface="+mn-cs"/>
              </a:rPr>
              <a:t>To ask questions you can: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white"/>
                </a:solidFill>
                <a:effectLst/>
                <a:uLnTx/>
                <a:uFillTx/>
                <a:latin typeface="Calibri"/>
                <a:ea typeface="+mn-ea"/>
                <a:cs typeface="+mn-cs"/>
              </a:rPr>
              <a:t>Type in the Chat and we will read it out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white"/>
                </a:solidFill>
                <a:effectLst/>
                <a:uLnTx/>
                <a:uFillTx/>
                <a:latin typeface="Calibri"/>
                <a:ea typeface="+mn-ea"/>
                <a:cs typeface="+mn-cs"/>
              </a:rPr>
              <a:t>Raise your hand  and we will call your name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white"/>
                </a:solidFill>
                <a:effectLst/>
                <a:uLnTx/>
                <a:uFillTx/>
                <a:latin typeface="Calibri"/>
                <a:ea typeface="+mn-ea"/>
                <a:cs typeface="+mn-cs"/>
              </a:rPr>
              <a:t>*7 to unmute to speak over phone or Teams</a:t>
            </a:r>
            <a:r>
              <a:rPr kumimoji="0" lang="en-US" sz="1800" b="0" i="0" u="none" strike="noStrike" kern="1200" cap="none" spc="0" normalizeH="0" baseline="0" noProof="0" dirty="0">
                <a:ln>
                  <a:noFill/>
                </a:ln>
                <a:solidFill>
                  <a:prstClr val="white"/>
                </a:solidFill>
                <a:effectLst/>
                <a:uLnTx/>
                <a:uFillTx/>
                <a:latin typeface="Calibri"/>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344441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Did you know?</a:t>
            </a:r>
            <a:endParaRPr lang="en-US" dirty="0"/>
          </a:p>
        </p:txBody>
      </p:sp>
      <p:sp>
        <p:nvSpPr>
          <p:cNvPr id="3" name="Content Placeholder 2"/>
          <p:cNvSpPr>
            <a:spLocks noGrp="1"/>
          </p:cNvSpPr>
          <p:nvPr>
            <p:ph idx="1"/>
          </p:nvPr>
        </p:nvSpPr>
        <p:spPr/>
        <p:txBody>
          <a:bodyPr>
            <a:normAutofit/>
          </a:bodyPr>
          <a:lstStyle/>
          <a:p>
            <a:r>
              <a:rPr lang="en-CA" dirty="0"/>
              <a:t>When withdrawing a student, you can use the “Keep Student in Special Education” check box</a:t>
            </a:r>
          </a:p>
          <a:p>
            <a:pPr lvl="1"/>
            <a:r>
              <a:rPr lang="en-CA" dirty="0"/>
              <a:t>This will retain the student in the Student Services module as Active after being withdrawn.</a:t>
            </a:r>
          </a:p>
          <a:p>
            <a:pPr lvl="1"/>
            <a:r>
              <a:rPr lang="en-CA" dirty="0"/>
              <a:t>District process</a:t>
            </a:r>
          </a:p>
          <a:p>
            <a:pPr lvl="1"/>
            <a:r>
              <a:rPr lang="en-CA" dirty="0"/>
              <a:t>BC Standards</a:t>
            </a:r>
          </a:p>
        </p:txBody>
      </p:sp>
      <p:pic>
        <p:nvPicPr>
          <p:cNvPr id="4" name="Picture 3"/>
          <p:cNvPicPr>
            <a:picLocks noChangeAspect="1"/>
          </p:cNvPicPr>
          <p:nvPr/>
        </p:nvPicPr>
        <p:blipFill>
          <a:blip r:embed="rId3"/>
          <a:stretch>
            <a:fillRect/>
          </a:stretch>
        </p:blipFill>
        <p:spPr>
          <a:xfrm>
            <a:off x="4876800" y="3131868"/>
            <a:ext cx="3352800" cy="339347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4744671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6CACA-3CB5-EF37-7FBD-707170C91C34}"/>
              </a:ext>
            </a:extLst>
          </p:cNvPr>
          <p:cNvSpPr>
            <a:spLocks noGrp="1"/>
          </p:cNvSpPr>
          <p:nvPr>
            <p:ph type="title"/>
          </p:nvPr>
        </p:nvSpPr>
        <p:spPr/>
        <p:txBody>
          <a:bodyPr/>
          <a:lstStyle/>
          <a:p>
            <a:r>
              <a:rPr lang="en-US" dirty="0"/>
              <a:t>New and Improved</a:t>
            </a:r>
          </a:p>
        </p:txBody>
      </p:sp>
      <p:sp>
        <p:nvSpPr>
          <p:cNvPr id="3" name="Content Placeholder 2">
            <a:extLst>
              <a:ext uri="{FF2B5EF4-FFF2-40B4-BE49-F238E27FC236}">
                <a16:creationId xmlns:a16="http://schemas.microsoft.com/office/drawing/2014/main" id="{3C3F38D7-9279-CB53-ABCD-55A244A94252}"/>
              </a:ext>
            </a:extLst>
          </p:cNvPr>
          <p:cNvSpPr>
            <a:spLocks noGrp="1"/>
          </p:cNvSpPr>
          <p:nvPr>
            <p:ph idx="1"/>
          </p:nvPr>
        </p:nvSpPr>
        <p:spPr/>
        <p:txBody>
          <a:bodyPr/>
          <a:lstStyle/>
          <a:p>
            <a:r>
              <a:rPr lang="en-US" dirty="0"/>
              <a:t>The Additional Comments section of the Support and Plans tab in a CB-IEP has been updated to support more than 500 characters</a:t>
            </a:r>
          </a:p>
          <a:p>
            <a:r>
              <a:rPr lang="en-US" dirty="0"/>
              <a:t>Updated all Special Education and SPED references in </a:t>
            </a:r>
            <a:r>
              <a:rPr lang="en-US" dirty="0" err="1"/>
              <a:t>MyEd</a:t>
            </a:r>
            <a:r>
              <a:rPr lang="en-US" dirty="0"/>
              <a:t> BC and supporting user documentation to reflect current terminology:  Inclusive Education and </a:t>
            </a:r>
            <a:r>
              <a:rPr lang="en-US" dirty="0" err="1"/>
              <a:t>IncED</a:t>
            </a:r>
            <a:r>
              <a:rPr lang="en-US" dirty="0"/>
              <a:t>.</a:t>
            </a:r>
          </a:p>
        </p:txBody>
      </p:sp>
    </p:spTree>
    <p:extLst>
      <p:ext uri="{BB962C8B-B14F-4D97-AF65-F5344CB8AC3E}">
        <p14:creationId xmlns:p14="http://schemas.microsoft.com/office/powerpoint/2010/main" val="574680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Documentation</a:t>
            </a:r>
          </a:p>
        </p:txBody>
      </p:sp>
      <p:sp>
        <p:nvSpPr>
          <p:cNvPr id="3" name="TextBox 2"/>
          <p:cNvSpPr txBox="1"/>
          <p:nvPr/>
        </p:nvSpPr>
        <p:spPr>
          <a:xfrm>
            <a:off x="457200" y="1219200"/>
            <a:ext cx="8077200" cy="2677656"/>
          </a:xfrm>
          <a:prstGeom prst="rect">
            <a:avLst/>
          </a:prstGeom>
          <a:noFill/>
        </p:spPr>
        <p:txBody>
          <a:bodyPr wrap="square" rtlCol="0">
            <a:spAutoFit/>
          </a:bodyPr>
          <a:lstStyle/>
          <a:p>
            <a:pPr marL="285750" indent="-285750">
              <a:buFont typeface="Arial" panose="020B0604020202020204" pitchFamily="34" charset="0"/>
              <a:buChar char="•"/>
            </a:pPr>
            <a:r>
              <a:rPr lang="en-US" sz="2400" dirty="0" err="1"/>
              <a:t>MyEducationBC.Info</a:t>
            </a:r>
            <a:r>
              <a:rPr lang="en-US" sz="2400" dirty="0"/>
              <a:t> site &gt; Student Services Resources</a:t>
            </a:r>
          </a:p>
          <a:p>
            <a:pPr marL="742950" lvl="1" indent="-285750">
              <a:buFont typeface="Arial" panose="020B0604020202020204" pitchFamily="34" charset="0"/>
              <a:buChar char="•"/>
            </a:pPr>
            <a:r>
              <a:rPr lang="en-US" sz="2400" dirty="0"/>
              <a:t>1701 Student Services Designations</a:t>
            </a:r>
          </a:p>
          <a:p>
            <a:pPr marL="742950" lvl="1" indent="-285750">
              <a:buFont typeface="Arial" panose="020B0604020202020204" pitchFamily="34" charset="0"/>
              <a:buChar char="•"/>
            </a:pPr>
            <a:r>
              <a:rPr lang="en-US" sz="2400" dirty="0"/>
              <a:t>Competency Based Inclusive Education Plans (CB IEP)</a:t>
            </a:r>
          </a:p>
          <a:p>
            <a:pPr marL="742950" lvl="1" indent="-285750">
              <a:buFont typeface="Arial" panose="020B0604020202020204" pitchFamily="34" charset="0"/>
              <a:buChar char="•"/>
            </a:pPr>
            <a:r>
              <a:rPr lang="en-US" sz="2400" dirty="0"/>
              <a:t>Individual Education Plans</a:t>
            </a:r>
          </a:p>
          <a:p>
            <a:pPr marL="742950" lvl="1" indent="-285750">
              <a:buFont typeface="Arial" panose="020B0604020202020204" pitchFamily="34" charset="0"/>
              <a:buChar char="•"/>
            </a:pPr>
            <a:endParaRPr lang="en-US" dirty="0"/>
          </a:p>
          <a:p>
            <a:endParaRPr lang="en-US" dirty="0"/>
          </a:p>
          <a:p>
            <a:endParaRPr lang="en-US" dirty="0"/>
          </a:p>
          <a:p>
            <a:endParaRPr lang="en-US" dirty="0"/>
          </a:p>
        </p:txBody>
      </p:sp>
    </p:spTree>
    <p:extLst>
      <p:ext uri="{BB962C8B-B14F-4D97-AF65-F5344CB8AC3E}">
        <p14:creationId xmlns:p14="http://schemas.microsoft.com/office/powerpoint/2010/main" val="17461154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Questions and Answers</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4188" y="1881188"/>
            <a:ext cx="3095625" cy="3095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21548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normAutofit/>
          </a:bodyPr>
          <a:lstStyle/>
          <a:p>
            <a:r>
              <a:rPr lang="en-CA" dirty="0"/>
              <a:t>What you need to know and where to find it</a:t>
            </a:r>
          </a:p>
          <a:p>
            <a:r>
              <a:rPr lang="en-CA" dirty="0"/>
              <a:t>District Processes</a:t>
            </a:r>
          </a:p>
          <a:p>
            <a:r>
              <a:rPr lang="en-CA" dirty="0"/>
              <a:t>What it looks like</a:t>
            </a:r>
          </a:p>
          <a:p>
            <a:r>
              <a:rPr lang="en-US" dirty="0"/>
              <a:t>Tips and Tricks</a:t>
            </a:r>
          </a:p>
          <a:p>
            <a:r>
              <a:rPr lang="en-US" dirty="0"/>
              <a:t>Troubleshooting</a:t>
            </a:r>
          </a:p>
          <a:p>
            <a:r>
              <a:rPr lang="en-US" dirty="0"/>
              <a:t>Did you know?</a:t>
            </a:r>
          </a:p>
          <a:p>
            <a:r>
              <a:rPr lang="en-US" dirty="0"/>
              <a:t>Documentation</a:t>
            </a:r>
          </a:p>
          <a:p>
            <a:pPr marL="914400" lvl="2" indent="0">
              <a:buNone/>
            </a:pPr>
            <a:endParaRPr lang="en-US" dirty="0"/>
          </a:p>
          <a:p>
            <a:pPr lvl="1"/>
            <a:endParaRPr lang="en-US" dirty="0"/>
          </a:p>
        </p:txBody>
      </p:sp>
    </p:spTree>
    <p:extLst>
      <p:ext uri="{BB962C8B-B14F-4D97-AF65-F5344CB8AC3E}">
        <p14:creationId xmlns:p14="http://schemas.microsoft.com/office/powerpoint/2010/main" val="3192881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a:r>
              <a:rPr lang="en-CA" sz="3600" b="1" dirty="0">
                <a:solidFill>
                  <a:schemeClr val="bg1"/>
                </a:solidFill>
                <a:latin typeface="+mj-lt"/>
              </a:rPr>
              <a:t>After End of Year Process (EOYR)</a:t>
            </a:r>
          </a:p>
        </p:txBody>
      </p:sp>
      <p:sp>
        <p:nvSpPr>
          <p:cNvPr id="3" name="Content Placeholder 2"/>
          <p:cNvSpPr>
            <a:spLocks noGrp="1"/>
          </p:cNvSpPr>
          <p:nvPr>
            <p:ph idx="1"/>
          </p:nvPr>
        </p:nvSpPr>
        <p:spPr/>
        <p:txBody>
          <a:bodyPr/>
          <a:lstStyle/>
          <a:p>
            <a:r>
              <a:rPr lang="en-CA" dirty="0"/>
              <a:t>No changes to student services records</a:t>
            </a:r>
          </a:p>
          <a:p>
            <a:r>
              <a:rPr lang="en-CA" dirty="0"/>
              <a:t>Students arriving from feeder schools will remain enrolled in student services and their records intact</a:t>
            </a:r>
          </a:p>
          <a:p>
            <a:r>
              <a:rPr lang="en-CA" dirty="0"/>
              <a:t>Only students withdrawn will be Exited and their IEP status changed to Previous</a:t>
            </a:r>
          </a:p>
          <a:p>
            <a:r>
              <a:rPr lang="en-CA" dirty="0"/>
              <a:t>Students transitioning to a new school within the current district will NOT be Exited from Student Services</a:t>
            </a:r>
            <a:endParaRPr lang="en-US" dirty="0"/>
          </a:p>
        </p:txBody>
      </p:sp>
    </p:spTree>
    <p:extLst>
      <p:ext uri="{BB962C8B-B14F-4D97-AF65-F5344CB8AC3E}">
        <p14:creationId xmlns:p14="http://schemas.microsoft.com/office/powerpoint/2010/main" val="3222451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dirty="0"/>
              <a:t>Student Services Roles</a:t>
            </a:r>
            <a:endParaRPr lang="en-US" sz="4000" dirty="0"/>
          </a:p>
        </p:txBody>
      </p:sp>
      <p:sp>
        <p:nvSpPr>
          <p:cNvPr id="7" name="TextBox 6"/>
          <p:cNvSpPr txBox="1"/>
          <p:nvPr/>
        </p:nvSpPr>
        <p:spPr>
          <a:xfrm>
            <a:off x="1183435" y="1548075"/>
            <a:ext cx="6988965" cy="4549835"/>
          </a:xfrm>
          <a:prstGeom prst="rect">
            <a:avLst/>
          </a:prstGeom>
          <a:noFill/>
        </p:spPr>
        <p:txBody>
          <a:bodyPr wrap="none" rtlCol="0">
            <a:spAutoFit/>
          </a:bodyPr>
          <a:lstStyle/>
          <a:p>
            <a:pPr marL="285750" indent="-285750">
              <a:lnSpc>
                <a:spcPct val="150000"/>
              </a:lnSpc>
              <a:buFont typeface="Arial" panose="020B0604020202020204" pitchFamily="34" charset="0"/>
              <a:buChar char="•"/>
            </a:pPr>
            <a:r>
              <a:rPr lang="en-CA" sz="2800" dirty="0"/>
              <a:t>Student Services – District</a:t>
            </a:r>
          </a:p>
          <a:p>
            <a:pPr marL="285750" indent="-285750">
              <a:lnSpc>
                <a:spcPct val="150000"/>
              </a:lnSpc>
              <a:buFont typeface="Arial" panose="020B0604020202020204" pitchFamily="34" charset="0"/>
              <a:buChar char="•"/>
            </a:pPr>
            <a:r>
              <a:rPr lang="en-CA" sz="2800" dirty="0"/>
              <a:t>Student Services – School</a:t>
            </a:r>
          </a:p>
          <a:p>
            <a:pPr marL="285750" indent="-285750">
              <a:lnSpc>
                <a:spcPct val="150000"/>
              </a:lnSpc>
              <a:buFont typeface="Arial" panose="020B0604020202020204" pitchFamily="34" charset="0"/>
              <a:buChar char="•"/>
            </a:pPr>
            <a:r>
              <a:rPr lang="en-CA" sz="2800" dirty="0"/>
              <a:t>Student Services: Enroll &amp; Read – School</a:t>
            </a:r>
          </a:p>
          <a:p>
            <a:pPr marL="285750" indent="-285750">
              <a:lnSpc>
                <a:spcPct val="150000"/>
              </a:lnSpc>
              <a:buFont typeface="Arial" panose="020B0604020202020204" pitchFamily="34" charset="0"/>
              <a:buChar char="•"/>
            </a:pPr>
            <a:r>
              <a:rPr lang="en-CA" sz="2800" dirty="0"/>
              <a:t>Student Services: Read Only – District</a:t>
            </a:r>
          </a:p>
          <a:p>
            <a:pPr marL="285750" indent="-285750">
              <a:lnSpc>
                <a:spcPct val="150000"/>
              </a:lnSpc>
              <a:buFont typeface="Arial" panose="020B0604020202020204" pitchFamily="34" charset="0"/>
              <a:buChar char="•"/>
            </a:pPr>
            <a:r>
              <a:rPr lang="en-CA" sz="2800" dirty="0"/>
              <a:t>Student Services: Read Only – School</a:t>
            </a:r>
          </a:p>
          <a:p>
            <a:pPr marL="285750" indent="-285750">
              <a:lnSpc>
                <a:spcPct val="150000"/>
              </a:lnSpc>
              <a:buFont typeface="Arial" panose="020B0604020202020204" pitchFamily="34" charset="0"/>
              <a:buChar char="•"/>
            </a:pPr>
            <a:r>
              <a:rPr lang="en-CA" sz="2800" dirty="0"/>
              <a:t>Teacher (</a:t>
            </a:r>
            <a:r>
              <a:rPr lang="en-CA" sz="2400" dirty="0"/>
              <a:t>read only access to IEPs of their students</a:t>
            </a:r>
            <a:r>
              <a:rPr lang="en-CA" sz="2800" dirty="0"/>
              <a:t>)</a:t>
            </a:r>
          </a:p>
          <a:p>
            <a:pPr marL="285750" indent="-285750">
              <a:lnSpc>
                <a:spcPct val="150000"/>
              </a:lnSpc>
              <a:buFont typeface="Arial" panose="020B0604020202020204" pitchFamily="34" charset="0"/>
              <a:buChar char="•"/>
            </a:pPr>
            <a:r>
              <a:rPr lang="en-US" sz="2800" dirty="0"/>
              <a:t>1701 Designations</a:t>
            </a:r>
          </a:p>
        </p:txBody>
      </p:sp>
    </p:spTree>
    <p:extLst>
      <p:ext uri="{BB962C8B-B14F-4D97-AF65-F5344CB8AC3E}">
        <p14:creationId xmlns:p14="http://schemas.microsoft.com/office/powerpoint/2010/main" val="4132451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7A126-F075-EB0A-69CF-5A38CD91251B}"/>
              </a:ext>
            </a:extLst>
          </p:cNvPr>
          <p:cNvSpPr>
            <a:spLocks noGrp="1"/>
          </p:cNvSpPr>
          <p:nvPr>
            <p:ph type="title"/>
          </p:nvPr>
        </p:nvSpPr>
        <p:spPr/>
        <p:txBody>
          <a:bodyPr/>
          <a:lstStyle/>
          <a:p>
            <a:r>
              <a:rPr lang="en-US" dirty="0"/>
              <a:t>1701 Designation Role</a:t>
            </a:r>
          </a:p>
        </p:txBody>
      </p:sp>
      <p:sp>
        <p:nvSpPr>
          <p:cNvPr id="3" name="Content Placeholder 2">
            <a:extLst>
              <a:ext uri="{FF2B5EF4-FFF2-40B4-BE49-F238E27FC236}">
                <a16:creationId xmlns:a16="http://schemas.microsoft.com/office/drawing/2014/main" id="{E47032BC-4340-1B66-C423-3FBF006AA701}"/>
              </a:ext>
            </a:extLst>
          </p:cNvPr>
          <p:cNvSpPr>
            <a:spLocks noGrp="1"/>
          </p:cNvSpPr>
          <p:nvPr>
            <p:ph idx="1"/>
          </p:nvPr>
        </p:nvSpPr>
        <p:spPr/>
        <p:txBody>
          <a:bodyPr>
            <a:normAutofit/>
          </a:bodyPr>
          <a:lstStyle/>
          <a:p>
            <a:r>
              <a:rPr lang="en-US" dirty="0" err="1"/>
              <a:t>MyEducation</a:t>
            </a:r>
            <a:r>
              <a:rPr lang="en-US" dirty="0"/>
              <a:t> BC provides 1701 Designation Programs for students eligible to receive 1701 Student Services Supplementary Funding in the students’ primary schools.  </a:t>
            </a:r>
          </a:p>
          <a:p>
            <a:r>
              <a:rPr lang="en-US" dirty="0"/>
              <a:t>The Primary Designation Program will populate the field 1701 Designation in Student Demographics and display on all reports and exports related to 1701 or Student Services.</a:t>
            </a:r>
          </a:p>
          <a:p>
            <a:endParaRPr lang="en-US" dirty="0"/>
          </a:p>
        </p:txBody>
      </p:sp>
    </p:spTree>
    <p:extLst>
      <p:ext uri="{BB962C8B-B14F-4D97-AF65-F5344CB8AC3E}">
        <p14:creationId xmlns:p14="http://schemas.microsoft.com/office/powerpoint/2010/main" val="1958344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C8144-D822-16F6-70C1-77F49D7A7596}"/>
              </a:ext>
            </a:extLst>
          </p:cNvPr>
          <p:cNvSpPr>
            <a:spLocks noGrp="1"/>
          </p:cNvSpPr>
          <p:nvPr>
            <p:ph type="title"/>
          </p:nvPr>
        </p:nvSpPr>
        <p:spPr/>
        <p:txBody>
          <a:bodyPr/>
          <a:lstStyle/>
          <a:p>
            <a:r>
              <a:rPr lang="en-US" dirty="0"/>
              <a:t>1701 Designation</a:t>
            </a:r>
          </a:p>
        </p:txBody>
      </p:sp>
      <p:sp>
        <p:nvSpPr>
          <p:cNvPr id="3" name="Content Placeholder 2">
            <a:extLst>
              <a:ext uri="{FF2B5EF4-FFF2-40B4-BE49-F238E27FC236}">
                <a16:creationId xmlns:a16="http://schemas.microsoft.com/office/drawing/2014/main" id="{2EA3F97F-4145-6DA8-252F-CCFF70B943BB}"/>
              </a:ext>
            </a:extLst>
          </p:cNvPr>
          <p:cNvSpPr>
            <a:spLocks noGrp="1"/>
          </p:cNvSpPr>
          <p:nvPr>
            <p:ph idx="1"/>
          </p:nvPr>
        </p:nvSpPr>
        <p:spPr/>
        <p:txBody>
          <a:bodyPr/>
          <a:lstStyle/>
          <a:p>
            <a:r>
              <a:rPr lang="en-CA" dirty="0"/>
              <a:t>A student can only have ONE primary Ministry Designation for funding purposes.</a:t>
            </a:r>
            <a:endParaRPr lang="en-US" dirty="0"/>
          </a:p>
          <a:p>
            <a:r>
              <a:rPr lang="en-CA" dirty="0"/>
              <a:t>From the </a:t>
            </a:r>
            <a:r>
              <a:rPr lang="en-CA" b="1" dirty="0"/>
              <a:t>School </a:t>
            </a:r>
            <a:r>
              <a:rPr lang="en-CA" dirty="0"/>
              <a:t>view &gt; </a:t>
            </a:r>
            <a:r>
              <a:rPr lang="en-CA" b="1" dirty="0"/>
              <a:t>Student</a:t>
            </a:r>
            <a:r>
              <a:rPr lang="en-CA" dirty="0"/>
              <a:t> top tab students who have a Ministry Designation can be displayed using the </a:t>
            </a:r>
            <a:r>
              <a:rPr lang="en-CA" b="1" dirty="0"/>
              <a:t>Active w/ Designation</a:t>
            </a:r>
            <a:r>
              <a:rPr lang="en-CA" dirty="0"/>
              <a:t> filter. </a:t>
            </a:r>
            <a:endParaRPr lang="en-US" dirty="0"/>
          </a:p>
          <a:p>
            <a:r>
              <a:rPr lang="en-CA" dirty="0"/>
              <a:t>Schools can also run the BC 1701 Student Services report located in Student top tab &gt; Reports menu &gt; Ministry Reporting.  </a:t>
            </a:r>
            <a:endParaRPr lang="en-US" dirty="0"/>
          </a:p>
          <a:p>
            <a:endParaRPr lang="en-US" dirty="0"/>
          </a:p>
        </p:txBody>
      </p:sp>
    </p:spTree>
    <p:extLst>
      <p:ext uri="{BB962C8B-B14F-4D97-AF65-F5344CB8AC3E}">
        <p14:creationId xmlns:p14="http://schemas.microsoft.com/office/powerpoint/2010/main" val="3696811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D7C2A-F533-6FFA-0422-80C464AF7427}"/>
              </a:ext>
            </a:extLst>
          </p:cNvPr>
          <p:cNvSpPr>
            <a:spLocks noGrp="1"/>
          </p:cNvSpPr>
          <p:nvPr>
            <p:ph type="title"/>
          </p:nvPr>
        </p:nvSpPr>
        <p:spPr/>
        <p:txBody>
          <a:bodyPr/>
          <a:lstStyle/>
          <a:p>
            <a:r>
              <a:rPr lang="en-US" dirty="0"/>
              <a:t>1701 Designation Role </a:t>
            </a:r>
          </a:p>
        </p:txBody>
      </p:sp>
      <p:sp>
        <p:nvSpPr>
          <p:cNvPr id="3" name="Content Placeholder 2">
            <a:extLst>
              <a:ext uri="{FF2B5EF4-FFF2-40B4-BE49-F238E27FC236}">
                <a16:creationId xmlns:a16="http://schemas.microsoft.com/office/drawing/2014/main" id="{CC069AB5-184E-BB88-8031-535AC6E8587E}"/>
              </a:ext>
            </a:extLst>
          </p:cNvPr>
          <p:cNvSpPr>
            <a:spLocks noGrp="1"/>
          </p:cNvSpPr>
          <p:nvPr>
            <p:ph idx="1"/>
          </p:nvPr>
        </p:nvSpPr>
        <p:spPr/>
        <p:txBody>
          <a:bodyPr/>
          <a:lstStyle/>
          <a:p>
            <a:r>
              <a:rPr lang="en-US" dirty="0"/>
              <a:t>1701 Designations</a:t>
            </a:r>
          </a:p>
          <a:p>
            <a:pPr lvl="1"/>
            <a:r>
              <a:rPr lang="en-US" dirty="0"/>
              <a:t>Add On Security Role</a:t>
            </a:r>
          </a:p>
          <a:p>
            <a:pPr lvl="1"/>
            <a:r>
              <a:rPr lang="en-US" dirty="0"/>
              <a:t>District Users, Clerical, Staff</a:t>
            </a:r>
          </a:p>
          <a:p>
            <a:pPr lvl="1"/>
            <a:r>
              <a:rPr lang="en-US" dirty="0"/>
              <a:t>Views -  District, School</a:t>
            </a:r>
          </a:p>
          <a:p>
            <a:r>
              <a:rPr lang="en-US" dirty="0"/>
              <a:t>The 1701 Designations role allows the user to assign designations to students.  </a:t>
            </a:r>
          </a:p>
          <a:p>
            <a:pPr lvl="1"/>
            <a:r>
              <a:rPr lang="en-US" dirty="0"/>
              <a:t>In most Districts, this is a huge responsibility and there is a lot riding on the accuracy of the assignments in terms of 1701 funding.  </a:t>
            </a:r>
          </a:p>
          <a:p>
            <a:pPr lvl="1"/>
            <a:r>
              <a:rPr lang="en-US" dirty="0"/>
              <a:t>Use caution assigning this role to users.</a:t>
            </a:r>
          </a:p>
          <a:p>
            <a:pPr lvl="1"/>
            <a:endParaRPr lang="en-US" dirty="0"/>
          </a:p>
        </p:txBody>
      </p:sp>
    </p:spTree>
    <p:extLst>
      <p:ext uri="{BB962C8B-B14F-4D97-AF65-F5344CB8AC3E}">
        <p14:creationId xmlns:p14="http://schemas.microsoft.com/office/powerpoint/2010/main" val="1652067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IEPs and CB IEPs - Plan Status</a:t>
            </a:r>
          </a:p>
        </p:txBody>
      </p:sp>
      <p:sp>
        <p:nvSpPr>
          <p:cNvPr id="3" name="Content Placeholder 2"/>
          <p:cNvSpPr>
            <a:spLocks noGrp="1"/>
          </p:cNvSpPr>
          <p:nvPr>
            <p:ph idx="1"/>
          </p:nvPr>
        </p:nvSpPr>
        <p:spPr/>
        <p:txBody>
          <a:bodyPr/>
          <a:lstStyle/>
          <a:p>
            <a:r>
              <a:rPr lang="en-CA" dirty="0"/>
              <a:t>Plan status is determined by the dates</a:t>
            </a:r>
          </a:p>
          <a:p>
            <a:pPr marL="0" indent="0">
              <a:buNone/>
            </a:pPr>
            <a:endParaRPr lang="en-CA" dirty="0"/>
          </a:p>
        </p:txBody>
      </p:sp>
      <p:graphicFrame>
        <p:nvGraphicFramePr>
          <p:cNvPr id="4" name="Table 3"/>
          <p:cNvGraphicFramePr>
            <a:graphicFrameLocks noGrp="1"/>
          </p:cNvGraphicFramePr>
          <p:nvPr/>
        </p:nvGraphicFramePr>
        <p:xfrm>
          <a:off x="685801" y="1905003"/>
          <a:ext cx="8000998" cy="4419595"/>
        </p:xfrm>
        <a:graphic>
          <a:graphicData uri="http://schemas.openxmlformats.org/drawingml/2006/table">
            <a:tbl>
              <a:tblPr firstRow="1" firstCol="1" bandRow="1"/>
              <a:tblGrid>
                <a:gridCol w="2666714">
                  <a:extLst>
                    <a:ext uri="{9D8B030D-6E8A-4147-A177-3AD203B41FA5}">
                      <a16:colId xmlns:a16="http://schemas.microsoft.com/office/drawing/2014/main" val="20000"/>
                    </a:ext>
                  </a:extLst>
                </a:gridCol>
                <a:gridCol w="2666714">
                  <a:extLst>
                    <a:ext uri="{9D8B030D-6E8A-4147-A177-3AD203B41FA5}">
                      <a16:colId xmlns:a16="http://schemas.microsoft.com/office/drawing/2014/main" val="20001"/>
                    </a:ext>
                  </a:extLst>
                </a:gridCol>
                <a:gridCol w="2667570">
                  <a:extLst>
                    <a:ext uri="{9D8B030D-6E8A-4147-A177-3AD203B41FA5}">
                      <a16:colId xmlns:a16="http://schemas.microsoft.com/office/drawing/2014/main" val="20002"/>
                    </a:ext>
                  </a:extLst>
                </a:gridCol>
              </a:tblGrid>
              <a:tr h="760726">
                <a:tc>
                  <a:txBody>
                    <a:bodyPr/>
                    <a:lstStyle/>
                    <a:p>
                      <a:pPr>
                        <a:spcAft>
                          <a:spcPts val="0"/>
                        </a:spcAft>
                      </a:pPr>
                      <a:r>
                        <a:rPr lang="en-US" sz="1800" b="1" dirty="0">
                          <a:effectLst/>
                          <a:latin typeface="+mn-lt"/>
                          <a:ea typeface="Calibri" panose="020F0502020204030204" pitchFamily="34" charset="0"/>
                          <a:cs typeface="Times New Roman" panose="02020603050405020304" pitchFamily="18" charset="0"/>
                        </a:rPr>
                        <a:t>Plan Status </a:t>
                      </a:r>
                      <a:endParaRPr lang="en-CA"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spcAft>
                          <a:spcPts val="0"/>
                        </a:spcAft>
                        <a:tabLst>
                          <a:tab pos="885825" algn="l"/>
                        </a:tabLst>
                      </a:pPr>
                      <a:r>
                        <a:rPr lang="en-US" sz="1800" b="1">
                          <a:effectLst/>
                          <a:latin typeface="+mn-lt"/>
                          <a:ea typeface="Calibri" panose="020F0502020204030204" pitchFamily="34" charset="0"/>
                          <a:cs typeface="Times New Roman" panose="02020603050405020304" pitchFamily="18" charset="0"/>
                        </a:rPr>
                        <a:t>Start Date 	</a:t>
                      </a:r>
                      <a:endParaRPr lang="en-CA" sz="18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spcAft>
                          <a:spcPts val="0"/>
                        </a:spcAft>
                      </a:pPr>
                      <a:r>
                        <a:rPr lang="en-US" sz="1800" b="1">
                          <a:effectLst/>
                          <a:latin typeface="+mn-lt"/>
                          <a:ea typeface="Calibri" panose="020F0502020204030204" pitchFamily="34" charset="0"/>
                          <a:cs typeface="Times New Roman" panose="02020603050405020304" pitchFamily="18" charset="0"/>
                        </a:rPr>
                        <a:t>End Date</a:t>
                      </a:r>
                      <a:endParaRPr lang="en-CA" sz="18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extLst>
                  <a:ext uri="{0D108BD9-81ED-4DB2-BD59-A6C34878D82A}">
                    <a16:rowId xmlns:a16="http://schemas.microsoft.com/office/drawing/2014/main" val="10000"/>
                  </a:ext>
                </a:extLst>
              </a:tr>
              <a:tr h="406541">
                <a:tc>
                  <a:txBody>
                    <a:bodyPr/>
                    <a:lstStyle/>
                    <a:p>
                      <a:pPr>
                        <a:spcAft>
                          <a:spcPts val="0"/>
                        </a:spcAft>
                      </a:pPr>
                      <a:r>
                        <a:rPr lang="en-US" sz="1800" dirty="0">
                          <a:effectLst/>
                          <a:latin typeface="+mn-lt"/>
                          <a:ea typeface="Calibri" panose="020F0502020204030204" pitchFamily="34" charset="0"/>
                          <a:cs typeface="Times New Roman" panose="02020603050405020304" pitchFamily="18" charset="0"/>
                        </a:rPr>
                        <a:t>ACTIVE</a:t>
                      </a:r>
                      <a:endParaRPr lang="en-CA" sz="18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Current date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Blank</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06541">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ACTIVE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Current date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Future Date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06541">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ACTIVE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Past date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Blank</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06541">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ACTIVE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Past date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Future date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06541">
                <a:tc>
                  <a:txBody>
                    <a:bodyPr/>
                    <a:lstStyle/>
                    <a:p>
                      <a:pPr>
                        <a:spcAft>
                          <a:spcPts val="0"/>
                        </a:spcAft>
                      </a:pPr>
                      <a:r>
                        <a:rPr lang="en-US" sz="1800" dirty="0">
                          <a:effectLst/>
                          <a:latin typeface="+mn-lt"/>
                          <a:ea typeface="Calibri" panose="020F0502020204030204" pitchFamily="34" charset="0"/>
                          <a:cs typeface="Times New Roman" panose="02020603050405020304" pitchFamily="18" charset="0"/>
                        </a:rPr>
                        <a:t>DRAFT </a:t>
                      </a:r>
                      <a:endParaRPr lang="en-CA" sz="18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Future date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Blank</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06541">
                <a:tc>
                  <a:txBody>
                    <a:bodyPr/>
                    <a:lstStyle/>
                    <a:p>
                      <a:pPr>
                        <a:spcAft>
                          <a:spcPts val="0"/>
                        </a:spcAft>
                      </a:pPr>
                      <a:r>
                        <a:rPr lang="en-US" sz="1800" dirty="0">
                          <a:effectLst/>
                          <a:latin typeface="+mn-lt"/>
                          <a:ea typeface="Calibri" panose="020F0502020204030204" pitchFamily="34" charset="0"/>
                          <a:cs typeface="Times New Roman" panose="02020603050405020304" pitchFamily="18" charset="0"/>
                        </a:rPr>
                        <a:t>DRAFT</a:t>
                      </a:r>
                      <a:endParaRPr lang="en-CA" sz="18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Future date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Future Date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06541">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PREVIOUS</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Past date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Current date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06541">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PREVIOUS</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Past date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Past date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406541">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DISCARDED</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a:effectLst/>
                          <a:latin typeface="+mn-lt"/>
                          <a:ea typeface="Calibri" panose="020F0502020204030204" pitchFamily="34" charset="0"/>
                          <a:cs typeface="Times New Roman" panose="02020603050405020304" pitchFamily="18" charset="0"/>
                        </a:rPr>
                        <a:t>Current date</a:t>
                      </a:r>
                      <a:endParaRPr lang="en-CA"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dirty="0">
                          <a:effectLst/>
                          <a:latin typeface="+mn-lt"/>
                          <a:ea typeface="Calibri" panose="020F0502020204030204" pitchFamily="34" charset="0"/>
                          <a:cs typeface="Times New Roman" panose="02020603050405020304" pitchFamily="18" charset="0"/>
                        </a:rPr>
                        <a:t>Current date</a:t>
                      </a:r>
                      <a:endParaRPr lang="en-CA" sz="18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26037902"/>
      </p:ext>
    </p:extLst>
  </p:cSld>
  <p:clrMapOvr>
    <a:masterClrMapping/>
  </p:clrMapOvr>
</p:sld>
</file>

<file path=ppt/theme/theme1.xml><?xml version="1.0" encoding="utf-8"?>
<a:theme xmlns:a="http://schemas.openxmlformats.org/drawingml/2006/main" name="ConnectEdBC_Template">
  <a:themeElements>
    <a:clrScheme name="ConnectEdBC_1">
      <a:dk1>
        <a:sysClr val="windowText" lastClr="000000"/>
      </a:dk1>
      <a:lt1>
        <a:sysClr val="window" lastClr="FFFFFF"/>
      </a:lt1>
      <a:dk2>
        <a:srgbClr val="72380D"/>
      </a:dk2>
      <a:lt2>
        <a:srgbClr val="FBF4E5"/>
      </a:lt2>
      <a:accent1>
        <a:srgbClr val="234075"/>
      </a:accent1>
      <a:accent2>
        <a:srgbClr val="E3A82B"/>
      </a:accent2>
      <a:accent3>
        <a:srgbClr val="587BBA"/>
      </a:accent3>
      <a:accent4>
        <a:srgbClr val="B06127"/>
      </a:accent4>
      <a:accent5>
        <a:srgbClr val="7C94BE"/>
      </a:accent5>
      <a:accent6>
        <a:srgbClr val="3A9853"/>
      </a:accent6>
      <a:hlink>
        <a:srgbClr val="2A3A58"/>
      </a:hlink>
      <a:folHlink>
        <a:srgbClr val="0B224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MyEducationBC Template MASTER_2014-02</Template>
  <TotalTime>2061</TotalTime>
  <Words>2657</Words>
  <Application>Microsoft Office PowerPoint</Application>
  <PresentationFormat>On-screen Show (4:3)</PresentationFormat>
  <Paragraphs>244</Paragraphs>
  <Slides>23</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Albertus Extra Bold</vt:lpstr>
      <vt:lpstr>Arial</vt:lpstr>
      <vt:lpstr>Calibri</vt:lpstr>
      <vt:lpstr>Wingdings</vt:lpstr>
      <vt:lpstr>ConnectEdBC_Template</vt:lpstr>
      <vt:lpstr>Student Services Year Start Up</vt:lpstr>
      <vt:lpstr>This Session is being recorded</vt:lpstr>
      <vt:lpstr>Overview</vt:lpstr>
      <vt:lpstr>After End of Year Process (EOYR)</vt:lpstr>
      <vt:lpstr>Student Services Roles</vt:lpstr>
      <vt:lpstr>1701 Designation Role</vt:lpstr>
      <vt:lpstr>1701 Designation</vt:lpstr>
      <vt:lpstr>1701 Designation Role </vt:lpstr>
      <vt:lpstr>IEPs and CB IEPs - Plan Status</vt:lpstr>
      <vt:lpstr>Strategies </vt:lpstr>
      <vt:lpstr>Strategies </vt:lpstr>
      <vt:lpstr>District Process and Recommendations</vt:lpstr>
      <vt:lpstr>Staff Records</vt:lpstr>
      <vt:lpstr>Naming Conventions for Plans</vt:lpstr>
      <vt:lpstr>IEP Goal Progress Reports</vt:lpstr>
      <vt:lpstr>Supporting Tips &amp; Tricks</vt:lpstr>
      <vt:lpstr>Supporting Tips &amp; Tricks</vt:lpstr>
      <vt:lpstr>Bulk Exit Student from Student Services</vt:lpstr>
      <vt:lpstr>Did you know?</vt:lpstr>
      <vt:lpstr>Did you know?</vt:lpstr>
      <vt:lpstr>New and Improved</vt:lpstr>
      <vt:lpstr>Documentation</vt:lpstr>
      <vt:lpstr>Questions and Answers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Crystal Drachenberg</dc:creator>
  <cp:lastModifiedBy>Bridie Robson</cp:lastModifiedBy>
  <cp:revision>64</cp:revision>
  <dcterms:created xsi:type="dcterms:W3CDTF">2021-08-30T17:50:23Z</dcterms:created>
  <dcterms:modified xsi:type="dcterms:W3CDTF">2025-08-28T19:53:43Z</dcterms:modified>
</cp:coreProperties>
</file>