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312" r:id="rId3"/>
    <p:sldId id="313" r:id="rId4"/>
    <p:sldId id="314" r:id="rId5"/>
    <p:sldId id="315" r:id="rId6"/>
    <p:sldId id="317" r:id="rId7"/>
    <p:sldId id="318" r:id="rId8"/>
    <p:sldId id="316" r:id="rId9"/>
    <p:sldId id="326" r:id="rId10"/>
    <p:sldId id="327" r:id="rId11"/>
    <p:sldId id="328" r:id="rId12"/>
    <p:sldId id="329" r:id="rId13"/>
    <p:sldId id="330" r:id="rId14"/>
    <p:sldId id="331" r:id="rId15"/>
    <p:sldId id="319" r:id="rId16"/>
    <p:sldId id="320" r:id="rId17"/>
    <p:sldId id="321" r:id="rId18"/>
    <p:sldId id="325" r:id="rId19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2160">
          <p15:clr>
            <a:srgbClr val="A4A3A4"/>
          </p15:clr>
        </p15:guide>
        <p15:guide id="4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08" autoAdjust="0"/>
    <p:restoredTop sz="96350" autoAdjust="0"/>
  </p:normalViewPr>
  <p:slideViewPr>
    <p:cSldViewPr>
      <p:cViewPr varScale="1">
        <p:scale>
          <a:sx n="67" d="100"/>
          <a:sy n="67" d="100"/>
        </p:scale>
        <p:origin x="1228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10" d="100"/>
          <a:sy n="110" d="100"/>
        </p:scale>
        <p:origin x="-546" y="-72"/>
      </p:cViewPr>
      <p:guideLst>
        <p:guide orient="horz" pos="2880"/>
        <p:guide pos="2160"/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DEB8C-6E73-4B5D-8D0E-BB805E25FAFF}" type="datetimeFigureOut">
              <a:rPr lang="en-CA" smtClean="0"/>
              <a:pPr/>
              <a:t>2017-08-24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3056C7-94C5-499F-800D-F9DD56FCAF52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67310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056C7-94C5-499F-800D-F9DD56FCAF52}" type="slidenum">
              <a:rPr lang="en-CA" smtClean="0"/>
              <a:pPr/>
              <a:t>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103101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056C7-94C5-499F-800D-F9DD56FCAF52}" type="slidenum">
              <a:rPr lang="en-CA" smtClean="0"/>
              <a:pPr/>
              <a:t>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77903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 assignment created to assess COMPETENCIES.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056C7-94C5-499F-800D-F9DD56FCAF52}" type="slidenum">
              <a:rPr lang="en-CA" smtClean="0"/>
              <a:pPr/>
              <a:t>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464589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Because learning</a:t>
            </a:r>
            <a:r>
              <a:rPr lang="en-US" baseline="0" dirty="0" smtClean="0"/>
              <a:t> tasks include competencies from many categories, a single bucket of evidence will show growth across all competencies.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056C7-94C5-499F-800D-F9DD56FCAF52}" type="slidenum">
              <a:rPr lang="en-CA" smtClean="0"/>
              <a:pPr/>
              <a:t>10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2317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467544" y="2060848"/>
            <a:ext cx="8640960" cy="1393304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accent1">
                    <a:lumMod val="75000"/>
                  </a:schemeClr>
                </a:solidFill>
                <a:latin typeface="Albertus Extra Bold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467544" y="3526160"/>
            <a:ext cx="7267128" cy="622920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accent2"/>
                </a:solidFill>
                <a:latin typeface="Albertus Extra Bol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-36512" y="0"/>
            <a:ext cx="9180512" cy="1664804"/>
          </a:xfrm>
          <a:prstGeom prst="rect">
            <a:avLst/>
          </a:prstGeom>
          <a:gradFill flip="none" rotWithShape="1">
            <a:gsLst>
              <a:gs pos="45000">
                <a:schemeClr val="accent1">
                  <a:lumMod val="60000"/>
                  <a:lumOff val="40000"/>
                </a:schemeClr>
              </a:gs>
              <a:gs pos="0">
                <a:schemeClr val="accent1"/>
              </a:gs>
              <a:gs pos="69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2700000" scaled="1"/>
            <a:tileRect/>
          </a:gra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-4316" y="1664804"/>
            <a:ext cx="9144000" cy="108012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lin ang="2700000" scaled="1"/>
            <a:tileRect/>
          </a:gradFill>
          <a:ln/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72" y="524014"/>
            <a:ext cx="3792013" cy="1140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670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DB899-A4C4-4C39-9B0F-DF3F8E203246}" type="datetimeFigureOut">
              <a:rPr lang="en-US" smtClean="0"/>
              <a:pPr/>
              <a:t>8/24/2017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DDAFA-8B82-41B9-9A4A-817966F9335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257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DB899-A4C4-4C39-9B0F-DF3F8E203246}" type="datetimeFigureOut">
              <a:rPr lang="en-US" smtClean="0"/>
              <a:pPr/>
              <a:t>8/24/2017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DDAFA-8B82-41B9-9A4A-817966F9335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291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908720"/>
          </a:xfrm>
          <a:prstGeom prst="rect">
            <a:avLst/>
          </a:prstGeom>
          <a:gradFill flip="none" rotWithShape="1">
            <a:gsLst>
              <a:gs pos="45000">
                <a:schemeClr val="accent1">
                  <a:lumMod val="60000"/>
                  <a:lumOff val="40000"/>
                </a:schemeClr>
              </a:gs>
              <a:gs pos="0">
                <a:schemeClr val="accent1"/>
              </a:gs>
              <a:gs pos="69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2700000" scaled="1"/>
            <a:tileRect/>
          </a:gra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-4316" y="922772"/>
            <a:ext cx="9144000" cy="108012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lin ang="2700000" scaled="1"/>
            <a:tileRect/>
          </a:gradFill>
          <a:ln/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30622"/>
            <a:ext cx="8229600" cy="706090"/>
          </a:xfrm>
        </p:spPr>
        <p:txBody>
          <a:bodyPr>
            <a:normAutofit/>
          </a:bodyPr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00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4466"/>
            <a:ext cx="2214792" cy="666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803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DB899-A4C4-4C39-9B0F-DF3F8E203246}" type="datetimeFigureOut">
              <a:rPr lang="en-US" smtClean="0"/>
              <a:pPr/>
              <a:t>8/24/2017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DDAFA-8B82-41B9-9A4A-817966F9335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858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DB899-A4C4-4C39-9B0F-DF3F8E203246}" type="datetimeFigureOut">
              <a:rPr lang="en-US" smtClean="0"/>
              <a:pPr/>
              <a:t>8/24/2017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DDAFA-8B82-41B9-9A4A-817966F9335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743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DB899-A4C4-4C39-9B0F-DF3F8E203246}" type="datetimeFigureOut">
              <a:rPr lang="en-US" smtClean="0"/>
              <a:pPr/>
              <a:t>8/24/2017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DDAFA-8B82-41B9-9A4A-817966F9335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83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DB899-A4C4-4C39-9B0F-DF3F8E203246}" type="datetimeFigureOut">
              <a:rPr lang="en-US" smtClean="0"/>
              <a:pPr/>
              <a:t>8/24/2017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DDAFA-8B82-41B9-9A4A-817966F9335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35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128DB899-A4C4-4C39-9B0F-DF3F8E203246}" type="datetimeFigureOut">
              <a:rPr lang="en-US" smtClean="0"/>
              <a:pPr/>
              <a:t>8/24/2017</a:t>
            </a:fld>
            <a:endParaRPr lang="en-US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F6DDAFA-8B82-41B9-9A4A-817966F9335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9144000" cy="908720"/>
          </a:xfrm>
          <a:prstGeom prst="rect">
            <a:avLst/>
          </a:prstGeom>
          <a:gradFill flip="none" rotWithShape="1">
            <a:gsLst>
              <a:gs pos="45000">
                <a:schemeClr val="accent1">
                  <a:lumMod val="60000"/>
                  <a:lumOff val="40000"/>
                </a:schemeClr>
              </a:gs>
              <a:gs pos="0">
                <a:schemeClr val="accent1"/>
              </a:gs>
              <a:gs pos="69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2700000" scaled="1"/>
            <a:tileRect/>
          </a:gra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-4316" y="922772"/>
            <a:ext cx="9144000" cy="108012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lin ang="2700000" scaled="1"/>
            <a:tileRect/>
          </a:gradFill>
          <a:ln/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130622"/>
            <a:ext cx="8229600" cy="706090"/>
          </a:xfrm>
        </p:spPr>
        <p:txBody>
          <a:bodyPr>
            <a:normAutofit/>
          </a:bodyPr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850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DB899-A4C4-4C39-9B0F-DF3F8E203246}" type="datetimeFigureOut">
              <a:rPr lang="en-US" smtClean="0"/>
              <a:pPr/>
              <a:t>8/24/2017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DDAFA-8B82-41B9-9A4A-817966F9335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613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DB899-A4C4-4C39-9B0F-DF3F8E203246}" type="datetimeFigureOut">
              <a:rPr lang="en-US" smtClean="0"/>
              <a:pPr/>
              <a:t>8/24/2017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DDAFA-8B82-41B9-9A4A-817966F9335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731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8DB899-A4C4-4C39-9B0F-DF3F8E203246}" type="datetimeFigureOut">
              <a:rPr lang="en-US" smtClean="0"/>
              <a:pPr/>
              <a:t>8/24/2017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6DDAFA-8B82-41B9-9A4A-817966F9335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53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67544" y="2060848"/>
            <a:ext cx="8208912" cy="2088232"/>
          </a:xfrm>
        </p:spPr>
        <p:txBody>
          <a:bodyPr>
            <a:normAutofit/>
          </a:bodyPr>
          <a:lstStyle/>
          <a:p>
            <a:pPr algn="ctr"/>
            <a:r>
              <a:rPr lang="en-CA" dirty="0" smtClean="0"/>
              <a:t>Supporting the New Curriculum in </a:t>
            </a:r>
            <a:r>
              <a:rPr lang="en-CA" dirty="0" err="1" smtClean="0"/>
              <a:t>MyEducation</a:t>
            </a:r>
            <a:r>
              <a:rPr lang="en-CA" dirty="0" smtClean="0"/>
              <a:t> BC</a:t>
            </a:r>
            <a:endParaRPr lang="en-CA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83568" y="5157192"/>
            <a:ext cx="7632848" cy="1152128"/>
          </a:xfrm>
        </p:spPr>
        <p:txBody>
          <a:bodyPr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en-US" dirty="0" smtClean="0"/>
              <a:t>September 2016</a:t>
            </a:r>
          </a:p>
          <a:p>
            <a:pPr algn="ctr">
              <a:lnSpc>
                <a:spcPct val="130000"/>
              </a:lnSpc>
            </a:pPr>
            <a:r>
              <a:rPr lang="en-US" dirty="0" err="1" smtClean="0"/>
              <a:t>Judy.L.Smith@gov.bc.ca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6074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2120" y="130622"/>
            <a:ext cx="3034680" cy="706090"/>
          </a:xfrm>
        </p:spPr>
        <p:txBody>
          <a:bodyPr/>
          <a:lstStyle/>
          <a:p>
            <a:r>
              <a:rPr lang="en-US" smtClean="0"/>
              <a:t>Categories</a:t>
            </a:r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668" y="1484784"/>
            <a:ext cx="5410200" cy="3606800"/>
          </a:xfrm>
          <a:ln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755576" y="5739656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Only one category is required:  Evidence of Learning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3428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7984" y="130622"/>
            <a:ext cx="4258816" cy="706090"/>
          </a:xfrm>
        </p:spPr>
        <p:txBody>
          <a:bodyPr/>
          <a:lstStyle/>
          <a:p>
            <a:r>
              <a:rPr lang="en-US" dirty="0" smtClean="0"/>
              <a:t>Add </a:t>
            </a:r>
            <a:r>
              <a:rPr lang="en-US" smtClean="0"/>
              <a:t>an Assignment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3" y="1118502"/>
            <a:ext cx="8291263" cy="5694874"/>
          </a:xfrm>
        </p:spPr>
      </p:pic>
    </p:spTree>
    <p:extLst>
      <p:ext uri="{BB962C8B-B14F-4D97-AF65-F5344CB8AC3E}">
        <p14:creationId xmlns:p14="http://schemas.microsoft.com/office/powerpoint/2010/main" val="4412139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Add an Assignment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62807"/>
            <a:ext cx="8229600" cy="4524548"/>
          </a:xfrm>
        </p:spPr>
      </p:pic>
    </p:spTree>
    <p:extLst>
      <p:ext uri="{BB962C8B-B14F-4D97-AF65-F5344CB8AC3E}">
        <p14:creationId xmlns:p14="http://schemas.microsoft.com/office/powerpoint/2010/main" val="8800143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9952" y="130622"/>
            <a:ext cx="4546848" cy="706090"/>
          </a:xfrm>
        </p:spPr>
        <p:txBody>
          <a:bodyPr/>
          <a:lstStyle/>
          <a:p>
            <a:r>
              <a:rPr lang="en-US" smtClean="0"/>
              <a:t>Add Competencies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23815"/>
            <a:ext cx="8229600" cy="5002532"/>
          </a:xfrm>
        </p:spPr>
      </p:pic>
    </p:spTree>
    <p:extLst>
      <p:ext uri="{BB962C8B-B14F-4D97-AF65-F5344CB8AC3E}">
        <p14:creationId xmlns:p14="http://schemas.microsoft.com/office/powerpoint/2010/main" val="6814380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0072" y="130622"/>
            <a:ext cx="3466728" cy="706090"/>
          </a:xfrm>
        </p:spPr>
        <p:txBody>
          <a:bodyPr/>
          <a:lstStyle/>
          <a:p>
            <a:r>
              <a:rPr lang="en-US" smtClean="0"/>
              <a:t>Student Growth</a:t>
            </a:r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8" y="1603167"/>
            <a:ext cx="8982108" cy="4850169"/>
          </a:xfrm>
        </p:spPr>
      </p:pic>
    </p:spTree>
    <p:extLst>
      <p:ext uri="{BB962C8B-B14F-4D97-AF65-F5344CB8AC3E}">
        <p14:creationId xmlns:p14="http://schemas.microsoft.com/office/powerpoint/2010/main" val="20744333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of the Summative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24536"/>
          </a:xfrm>
        </p:spPr>
        <p:txBody>
          <a:bodyPr/>
          <a:lstStyle/>
          <a:p>
            <a:r>
              <a:rPr lang="en-US" dirty="0" smtClean="0"/>
              <a:t>Communicating Student Learning Working Group</a:t>
            </a:r>
          </a:p>
          <a:p>
            <a:pPr lvl="1"/>
            <a:r>
              <a:rPr lang="en-US" dirty="0" smtClean="0"/>
              <a:t>13 districts </a:t>
            </a:r>
            <a:r>
              <a:rPr lang="mr-IN" dirty="0" smtClean="0"/>
              <a:t>–</a:t>
            </a:r>
            <a:r>
              <a:rPr lang="en-US" dirty="0" smtClean="0"/>
              <a:t> metro and rural, small, </a:t>
            </a:r>
            <a:r>
              <a:rPr lang="en-US" dirty="0" err="1" smtClean="0"/>
              <a:t>medicum</a:t>
            </a:r>
            <a:r>
              <a:rPr lang="en-US" dirty="0" smtClean="0"/>
              <a:t> &amp; large; Learning Division staff; teachers, principals, and district administrators - Elementary, Middle Years, Secondary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Biweekly meetings for 10 months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Learned from the IB Pilot Project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2384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3928" y="130622"/>
            <a:ext cx="4762872" cy="706090"/>
          </a:xfrm>
        </p:spPr>
        <p:txBody>
          <a:bodyPr/>
          <a:lstStyle/>
          <a:p>
            <a:r>
              <a:rPr lang="en-US" dirty="0" smtClean="0"/>
              <a:t>New Summative Report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Flexible</a:t>
            </a:r>
          </a:p>
          <a:p>
            <a:r>
              <a:rPr lang="en-US" dirty="0" smtClean="0"/>
              <a:t>Allows many different configurations</a:t>
            </a:r>
          </a:p>
          <a:p>
            <a:r>
              <a:rPr lang="en-US" dirty="0" smtClean="0"/>
              <a:t>Can be used at any time for all students or single students</a:t>
            </a:r>
          </a:p>
          <a:p>
            <a:endParaRPr lang="en-US" dirty="0"/>
          </a:p>
        </p:txBody>
      </p:sp>
      <p:pic>
        <p:nvPicPr>
          <p:cNvPr id="6" name="Picture 5" descr="Screen Shot 2016-08-31 at 10.39.4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06880"/>
            <a:ext cx="9144000" cy="243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279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9952" y="130622"/>
            <a:ext cx="4546848" cy="706090"/>
          </a:xfrm>
        </p:spPr>
        <p:txBody>
          <a:bodyPr/>
          <a:lstStyle/>
          <a:p>
            <a:r>
              <a:rPr lang="en-US" dirty="0" smtClean="0"/>
              <a:t>Existing Report Cards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04056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Using a Proficiency Scale Only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Primary Report Card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Intermediate Report Card</a:t>
            </a:r>
          </a:p>
          <a:p>
            <a:pPr marL="0" indent="0">
              <a:buNone/>
            </a:pPr>
            <a:r>
              <a:rPr lang="en-US" dirty="0" smtClean="0"/>
              <a:t>Mix of Letter Grades &amp; Proficiency Scale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Intermediate Report Card</a:t>
            </a:r>
          </a:p>
          <a:p>
            <a:pPr marL="0" indent="0">
              <a:buNone/>
            </a:pPr>
            <a:r>
              <a:rPr lang="en-US" dirty="0" smtClean="0"/>
              <a:t>Letter Grades Only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Intermediate Report Card	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Middle Years Report Card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0275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pic>
        <p:nvPicPr>
          <p:cNvPr id="4" name="Content Placeholder 3" descr="Screen Shot 2017-08-24 at 1.34.19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71" b="6371"/>
          <a:stretch>
            <a:fillRect/>
          </a:stretch>
        </p:blipFill>
        <p:spPr>
          <a:xfrm>
            <a:off x="1907704" y="1844824"/>
            <a:ext cx="5705856" cy="3744416"/>
          </a:xfrm>
        </p:spPr>
      </p:pic>
    </p:spTree>
    <p:extLst>
      <p:ext uri="{BB962C8B-B14F-4D97-AF65-F5344CB8AC3E}">
        <p14:creationId xmlns:p14="http://schemas.microsoft.com/office/powerpoint/2010/main" val="3765333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4128" y="130622"/>
            <a:ext cx="2962672" cy="706090"/>
          </a:xfrm>
        </p:spPr>
        <p:txBody>
          <a:bodyPr/>
          <a:lstStyle/>
          <a:p>
            <a:r>
              <a:rPr lang="en-US" smtClean="0"/>
              <a:t>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060848"/>
            <a:ext cx="8064896" cy="4032448"/>
          </a:xfrm>
        </p:spPr>
        <p:txBody>
          <a:bodyPr>
            <a:normAutofit/>
          </a:bodyPr>
          <a:lstStyle/>
          <a:p>
            <a:r>
              <a:rPr lang="en-US" smtClean="0"/>
              <a:t>Guiding Principles</a:t>
            </a:r>
          </a:p>
          <a:p>
            <a:r>
              <a:rPr lang="en-US" dirty="0" smtClean="0"/>
              <a:t>Rubric Scales</a:t>
            </a:r>
          </a:p>
          <a:p>
            <a:r>
              <a:rPr lang="en-US" dirty="0" smtClean="0"/>
              <a:t>Learning Standards</a:t>
            </a:r>
          </a:p>
          <a:p>
            <a:r>
              <a:rPr lang="en-US" dirty="0" smtClean="0"/>
              <a:t>Standards Based Grade Book</a:t>
            </a:r>
          </a:p>
          <a:p>
            <a:r>
              <a:rPr lang="en-US" dirty="0" smtClean="0"/>
              <a:t>New standards based summative report</a:t>
            </a:r>
          </a:p>
          <a:p>
            <a:r>
              <a:rPr lang="en-US" dirty="0" smtClean="0"/>
              <a:t>Using existing report cards to support the new curriculum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40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9992" y="130622"/>
            <a:ext cx="4186808" cy="706090"/>
          </a:xfrm>
        </p:spPr>
        <p:txBody>
          <a:bodyPr/>
          <a:lstStyle/>
          <a:p>
            <a:r>
              <a:rPr lang="en-US" dirty="0" smtClean="0"/>
              <a:t>Guiding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400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“Rather than focusing on formal and informal reporting to parents, reporting will be </a:t>
            </a:r>
            <a:r>
              <a:rPr lang="en-US" b="1" dirty="0" smtClean="0">
                <a:solidFill>
                  <a:srgbClr val="FF0000"/>
                </a:solidFill>
              </a:rPr>
              <a:t>timely and responsive throughout the year </a:t>
            </a:r>
            <a:r>
              <a:rPr lang="en-US" dirty="0" smtClean="0"/>
              <a:t>following district policies and </a:t>
            </a:r>
            <a:r>
              <a:rPr lang="en-US" dirty="0" smtClean="0"/>
              <a:t>procedures.</a:t>
            </a:r>
          </a:p>
          <a:p>
            <a:pPr marL="0" indent="0">
              <a:buNone/>
            </a:pPr>
            <a:r>
              <a:rPr lang="en-US" sz="2600" dirty="0"/>
              <a:t/>
            </a:r>
            <a:br>
              <a:rPr lang="en-US" sz="2600" dirty="0"/>
            </a:br>
            <a:r>
              <a:rPr lang="en-US" b="1" dirty="0" smtClean="0"/>
              <a:t>Reporting </a:t>
            </a:r>
            <a:r>
              <a:rPr lang="en-US" b="1" dirty="0" smtClean="0"/>
              <a:t>must include a written summative report at the end of the school year or semester</a:t>
            </a:r>
            <a:r>
              <a:rPr lang="en-US" dirty="0" smtClean="0"/>
              <a:t>.”</a:t>
            </a:r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r>
              <a:rPr lang="en-US" dirty="0" smtClean="0"/>
              <a:t>“Board policies and procedures will determine the use of letter grades on summary reports.  Boards will provide letter grades to parents upon request.”</a:t>
            </a:r>
          </a:p>
          <a:p>
            <a:pPr marL="0" indent="0" algn="r">
              <a:buNone/>
            </a:pPr>
            <a:r>
              <a:rPr lang="en-US" sz="1900" dirty="0"/>
              <a:t>Interim Student Reporting Guidelines for Grade K-9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144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Ministry Rubric Scales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Used in both the standards based grade book and on summative reports.</a:t>
            </a:r>
          </a:p>
          <a:p>
            <a:pPr marL="400050" lvl="1" indent="0">
              <a:buNone/>
            </a:pPr>
            <a:endParaRPr lang="en-US" sz="2400" b="1" dirty="0" smtClean="0"/>
          </a:p>
          <a:p>
            <a:pPr marL="400050" lvl="1" indent="0">
              <a:buNone/>
            </a:pPr>
            <a:r>
              <a:rPr lang="en-US" sz="2400" b="1" dirty="0" smtClean="0"/>
              <a:t>4 pt. scale</a:t>
            </a:r>
          </a:p>
          <a:p>
            <a:pPr marL="400050" lvl="1" indent="0">
              <a:buNone/>
            </a:pPr>
            <a:r>
              <a:rPr lang="en-US" sz="2400" dirty="0" smtClean="0"/>
              <a:t>NYM – AE – ME – EE</a:t>
            </a:r>
          </a:p>
          <a:p>
            <a:pPr marL="400050" lvl="1" indent="0">
              <a:buNone/>
            </a:pPr>
            <a:r>
              <a:rPr lang="en-US" sz="2400" dirty="0" smtClean="0"/>
              <a:t>(K-9 all areas of learning)</a:t>
            </a:r>
            <a:endParaRPr lang="en-US" sz="2400" dirty="0"/>
          </a:p>
          <a:p>
            <a:pPr marL="400050" lvl="1" indent="0">
              <a:buNone/>
            </a:pPr>
            <a:r>
              <a:rPr lang="en-US" sz="2400" b="1" dirty="0" smtClean="0"/>
              <a:t>6 pt. scale</a:t>
            </a:r>
          </a:p>
          <a:p>
            <a:pPr marL="400050" lvl="1" indent="0">
              <a:buNone/>
            </a:pPr>
            <a:r>
              <a:rPr lang="en-US" sz="2400" dirty="0" smtClean="0"/>
              <a:t>F C- C C+ B A</a:t>
            </a:r>
          </a:p>
          <a:p>
            <a:pPr marL="400050" lvl="1" indent="0">
              <a:buNone/>
            </a:pPr>
            <a:r>
              <a:rPr lang="en-US" sz="2400" dirty="0" smtClean="0"/>
              <a:t>(4-5 ELA, MA, SC, SS)</a:t>
            </a:r>
          </a:p>
          <a:p>
            <a:pPr marL="400050" lvl="1" indent="0">
              <a:buNone/>
            </a:pPr>
            <a:r>
              <a:rPr lang="en-US" sz="2400" dirty="0" smtClean="0"/>
              <a:t>(6-9 PHE, AE, ADST, CE)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406" y="3284984"/>
            <a:ext cx="3874394" cy="187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18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Learning 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050" dirty="0" smtClean="0"/>
          </a:p>
          <a:p>
            <a:pPr marL="0" indent="0">
              <a:buNone/>
            </a:pPr>
            <a:r>
              <a:rPr lang="en-US" dirty="0" smtClean="0"/>
              <a:t>Curricular </a:t>
            </a:r>
            <a:r>
              <a:rPr lang="en-US" dirty="0" smtClean="0"/>
              <a:t>Competencies</a:t>
            </a:r>
          </a:p>
          <a:p>
            <a:pPr marL="0" indent="0">
              <a:buNone/>
            </a:pPr>
            <a:r>
              <a:rPr lang="en-US" dirty="0" smtClean="0"/>
              <a:t>are loaded in the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Reporting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Standards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area of the </a:t>
            </a:r>
          </a:p>
          <a:p>
            <a:pPr marL="0" indent="0">
              <a:buNone/>
            </a:pPr>
            <a:r>
              <a:rPr lang="en-US" dirty="0" smtClean="0"/>
              <a:t>application </a:t>
            </a:r>
          </a:p>
          <a:p>
            <a:pPr marL="0" indent="0">
              <a:buNone/>
            </a:pPr>
            <a:r>
              <a:rPr lang="en-US" dirty="0" smtClean="0"/>
              <a:t>for all areas </a:t>
            </a:r>
          </a:p>
          <a:p>
            <a:pPr marL="0" indent="0">
              <a:buNone/>
            </a:pPr>
            <a:r>
              <a:rPr lang="en-US" dirty="0" smtClean="0"/>
              <a:t>of learning.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204864"/>
            <a:ext cx="4875328" cy="367240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81556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276872"/>
            <a:ext cx="3678765" cy="35283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Standards Based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Learning tasks are assessed against a standard rather than “marked”.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Example from Mathematics 4</a:t>
            </a:r>
          </a:p>
          <a:p>
            <a:pPr marL="400050" lvl="1" indent="0">
              <a:buNone/>
            </a:pPr>
            <a:r>
              <a:rPr lang="en-US" dirty="0" smtClean="0"/>
              <a:t>Communicate mathematical </a:t>
            </a:r>
            <a:endParaRPr lang="en-US" dirty="0"/>
          </a:p>
          <a:p>
            <a:pPr marL="400050" lvl="1" indent="0">
              <a:buNone/>
            </a:pPr>
            <a:r>
              <a:rPr lang="en-US" dirty="0" smtClean="0"/>
              <a:t>thinking in many ways.  </a:t>
            </a:r>
          </a:p>
          <a:p>
            <a:pPr marL="400050" lvl="1" indent="0">
              <a:buNone/>
            </a:pPr>
            <a:r>
              <a:rPr lang="en-US" dirty="0" smtClean="0"/>
              <a:t>(pictorially, words, </a:t>
            </a:r>
          </a:p>
          <a:p>
            <a:pPr marL="400050" lvl="1" indent="0">
              <a:buNone/>
            </a:pPr>
            <a:r>
              <a:rPr lang="en-US" dirty="0" smtClean="0"/>
              <a:t>symbolically, etc.)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2800" i="1" dirty="0" smtClean="0"/>
              <a:t>“Answer this question as many ways as you can.”</a:t>
            </a:r>
          </a:p>
        </p:txBody>
      </p:sp>
    </p:spTree>
    <p:extLst>
      <p:ext uri="{BB962C8B-B14F-4D97-AF65-F5344CB8AC3E}">
        <p14:creationId xmlns:p14="http://schemas.microsoft.com/office/powerpoint/2010/main" val="1308946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6056" y="130622"/>
            <a:ext cx="3610744" cy="706090"/>
          </a:xfrm>
        </p:spPr>
        <p:txBody>
          <a:bodyPr/>
          <a:lstStyle/>
          <a:p>
            <a:r>
              <a:rPr lang="en-US" dirty="0" smtClean="0"/>
              <a:t>Odd </a:t>
            </a:r>
            <a:r>
              <a:rPr lang="en-US" smtClean="0"/>
              <a:t>or Even?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270273"/>
            <a:ext cx="5001897" cy="539908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96752"/>
            <a:ext cx="3184015" cy="5421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042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                        Standards Based Grade 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Allows teachers to attach learning standards to assignments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DEMO: creating an </a:t>
            </a:r>
          </a:p>
          <a:p>
            <a:pPr marL="0" indent="0">
              <a:buNone/>
            </a:pPr>
            <a:r>
              <a:rPr lang="en-US" dirty="0" smtClean="0"/>
              <a:t>assignment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DEMO: pre filled </a:t>
            </a:r>
          </a:p>
          <a:p>
            <a:pPr marL="0" indent="0">
              <a:buNone/>
            </a:pPr>
            <a:r>
              <a:rPr lang="en-US" dirty="0" smtClean="0"/>
              <a:t>grade book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852936"/>
            <a:ext cx="3960440" cy="298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69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3888" y="130622"/>
            <a:ext cx="5122912" cy="706090"/>
          </a:xfrm>
        </p:spPr>
        <p:txBody>
          <a:bodyPr>
            <a:normAutofit/>
          </a:bodyPr>
          <a:lstStyle/>
          <a:p>
            <a:r>
              <a:rPr lang="en-US" smtClean="0"/>
              <a:t>Curricular </a:t>
            </a:r>
            <a:r>
              <a:rPr lang="en-US" dirty="0" smtClean="0"/>
              <a:t>Competencies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19" y="1484784"/>
            <a:ext cx="9178289" cy="4680520"/>
          </a:xfrm>
        </p:spPr>
      </p:pic>
    </p:spTree>
    <p:extLst>
      <p:ext uri="{BB962C8B-B14F-4D97-AF65-F5344CB8AC3E}">
        <p14:creationId xmlns:p14="http://schemas.microsoft.com/office/powerpoint/2010/main" val="102310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nectEdBC_Template">
  <a:themeElements>
    <a:clrScheme name="ConnectEdBC_1">
      <a:dk1>
        <a:sysClr val="windowText" lastClr="000000"/>
      </a:dk1>
      <a:lt1>
        <a:sysClr val="window" lastClr="FFFFFF"/>
      </a:lt1>
      <a:dk2>
        <a:srgbClr val="72380D"/>
      </a:dk2>
      <a:lt2>
        <a:srgbClr val="FBF4E5"/>
      </a:lt2>
      <a:accent1>
        <a:srgbClr val="234075"/>
      </a:accent1>
      <a:accent2>
        <a:srgbClr val="E3A82B"/>
      </a:accent2>
      <a:accent3>
        <a:srgbClr val="587BBA"/>
      </a:accent3>
      <a:accent4>
        <a:srgbClr val="B06127"/>
      </a:accent4>
      <a:accent5>
        <a:srgbClr val="7C94BE"/>
      </a:accent5>
      <a:accent6>
        <a:srgbClr val="3A9853"/>
      </a:accent6>
      <a:hlink>
        <a:srgbClr val="2A3A58"/>
      </a:hlink>
      <a:folHlink>
        <a:srgbClr val="0B224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ConnectEdBC_Template</Template>
  <TotalTime>27766</TotalTime>
  <Words>358</Words>
  <Application>Microsoft Office PowerPoint</Application>
  <PresentationFormat>On-screen Show (4:3)</PresentationFormat>
  <Paragraphs>87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Albertus Extra Bold</vt:lpstr>
      <vt:lpstr>Arial</vt:lpstr>
      <vt:lpstr>Calibri</vt:lpstr>
      <vt:lpstr>Mangal</vt:lpstr>
      <vt:lpstr>ConnectEdBC_Template</vt:lpstr>
      <vt:lpstr>Supporting the New Curriculum in MyEducation BC</vt:lpstr>
      <vt:lpstr>Topics</vt:lpstr>
      <vt:lpstr>Guiding Principles</vt:lpstr>
      <vt:lpstr>Ministry Rubric Scales</vt:lpstr>
      <vt:lpstr>Learning Standards</vt:lpstr>
      <vt:lpstr>Standards Based Assessment</vt:lpstr>
      <vt:lpstr>Odd or Even?</vt:lpstr>
      <vt:lpstr>                         Standards Based Grade Book</vt:lpstr>
      <vt:lpstr>Curricular Competencies</vt:lpstr>
      <vt:lpstr>Categories</vt:lpstr>
      <vt:lpstr>Add an Assignment</vt:lpstr>
      <vt:lpstr>Add an Assignment</vt:lpstr>
      <vt:lpstr>Add Competencies</vt:lpstr>
      <vt:lpstr>Student Growth</vt:lpstr>
      <vt:lpstr>Development of the Summative Report</vt:lpstr>
      <vt:lpstr>New Summative Report</vt:lpstr>
      <vt:lpstr>Existing Report Cards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Awareness Workshop</dc:title>
  <dc:creator>Chris Wilson</dc:creator>
  <cp:lastModifiedBy>Chris Wilson</cp:lastModifiedBy>
  <cp:revision>373</cp:revision>
  <cp:lastPrinted>2015-12-02T02:57:53Z</cp:lastPrinted>
  <dcterms:created xsi:type="dcterms:W3CDTF">2013-11-10T00:33:45Z</dcterms:created>
  <dcterms:modified xsi:type="dcterms:W3CDTF">2017-08-25T14:54:08Z</dcterms:modified>
</cp:coreProperties>
</file>