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92" r:id="rId3"/>
    <p:sldId id="293" r:id="rId4"/>
    <p:sldId id="294" r:id="rId5"/>
    <p:sldId id="295" r:id="rId6"/>
    <p:sldId id="296" r:id="rId7"/>
    <p:sldId id="297" r:id="rId8"/>
    <p:sldId id="298"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0A88"/>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2" autoAdjust="0"/>
    <p:restoredTop sz="89228" autoAdjust="0"/>
  </p:normalViewPr>
  <p:slideViewPr>
    <p:cSldViewPr>
      <p:cViewPr varScale="1">
        <p:scale>
          <a:sx n="74" d="100"/>
          <a:sy n="74" d="100"/>
        </p:scale>
        <p:origin x="418" y="67"/>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p:scale>
          <a:sx n="110" d="100"/>
          <a:sy n="110" d="100"/>
        </p:scale>
        <p:origin x="-546"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DEB8C-6E73-4B5D-8D0E-BB805E25FAFF}" type="datetimeFigureOut">
              <a:rPr lang="en-CA" smtClean="0"/>
              <a:pPr/>
              <a:t>09/09/2016</a:t>
            </a:fld>
            <a:endParaRPr lang="en-CA"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F3056C7-94C5-499F-800D-F9DD56FCAF52}" type="slidenum">
              <a:rPr lang="en-CA" smtClean="0"/>
              <a:pPr/>
              <a:t>‹#›</a:t>
            </a:fld>
            <a:endParaRPr lang="en-CA" dirty="0"/>
          </a:p>
        </p:txBody>
      </p:sp>
    </p:spTree>
    <p:extLst>
      <p:ext uri="{BB962C8B-B14F-4D97-AF65-F5344CB8AC3E}">
        <p14:creationId xmlns:p14="http://schemas.microsoft.com/office/powerpoint/2010/main" val="9673106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F3056C7-94C5-499F-800D-F9DD56FCAF52}" type="slidenum">
              <a:rPr lang="en-CA" smtClean="0"/>
              <a:pPr/>
              <a:t>1</a:t>
            </a:fld>
            <a:endParaRPr lang="en-CA" dirty="0"/>
          </a:p>
        </p:txBody>
      </p:sp>
    </p:spTree>
    <p:extLst>
      <p:ext uri="{BB962C8B-B14F-4D97-AF65-F5344CB8AC3E}">
        <p14:creationId xmlns:p14="http://schemas.microsoft.com/office/powerpoint/2010/main" val="113522270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67544" y="2060848"/>
            <a:ext cx="8640960" cy="1393304"/>
          </a:xfrm>
        </p:spPr>
        <p:txBody>
          <a:bodyPr>
            <a:normAutofit/>
          </a:bodyPr>
          <a:lstStyle>
            <a:lvl1pPr algn="l">
              <a:defRPr sz="4000" b="1">
                <a:solidFill>
                  <a:schemeClr val="accent1">
                    <a:lumMod val="75000"/>
                  </a:schemeClr>
                </a:solidFill>
                <a:latin typeface="Albertus Extra Bold"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467544" y="3526160"/>
            <a:ext cx="7267128" cy="622920"/>
          </a:xfrm>
        </p:spPr>
        <p:txBody>
          <a:bodyPr>
            <a:normAutofit/>
          </a:bodyPr>
          <a:lstStyle>
            <a:lvl1pPr marL="0" indent="0" algn="l">
              <a:buNone/>
              <a:defRPr sz="2000" b="1">
                <a:solidFill>
                  <a:schemeClr val="accent2"/>
                </a:solidFill>
                <a:latin typeface="Albertus Extra Bold"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Rectangle 9"/>
          <p:cNvSpPr/>
          <p:nvPr userDrawn="1"/>
        </p:nvSpPr>
        <p:spPr>
          <a:xfrm>
            <a:off x="-36512" y="0"/>
            <a:ext cx="9180512" cy="1664804"/>
          </a:xfrm>
          <a:prstGeom prst="rect">
            <a:avLst/>
          </a:prstGeom>
          <a:gradFill flip="none" rotWithShape="1">
            <a:gsLst>
              <a:gs pos="45000">
                <a:schemeClr val="accent1">
                  <a:lumMod val="60000"/>
                  <a:lumOff val="40000"/>
                </a:schemeClr>
              </a:gs>
              <a:gs pos="0">
                <a:schemeClr val="accent1"/>
              </a:gs>
              <a:gs pos="69000">
                <a:schemeClr val="accent1">
                  <a:shade val="93000"/>
                  <a:satMod val="130000"/>
                </a:schemeClr>
              </a:gs>
              <a:gs pos="100000">
                <a:schemeClr val="accent1">
                  <a:shade val="94000"/>
                  <a:satMod val="135000"/>
                </a:schemeClr>
              </a:gs>
            </a:gsLst>
            <a:lin ang="2700000" scaled="1"/>
            <a:tileRect/>
          </a:gra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Rectangle 11"/>
          <p:cNvSpPr/>
          <p:nvPr userDrawn="1"/>
        </p:nvSpPr>
        <p:spPr>
          <a:xfrm>
            <a:off x="-4316" y="1664804"/>
            <a:ext cx="9144000" cy="108012"/>
          </a:xfrm>
          <a:prstGeom prst="rect">
            <a:avLst/>
          </a:prstGeom>
          <a:gradFill flip="none"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2700000" scaled="1"/>
            <a:tileRect/>
          </a:gradFill>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pic>
        <p:nvPicPr>
          <p:cNvPr id="13" name="Picture 12"/>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812360" y="6113822"/>
            <a:ext cx="1008112" cy="483529"/>
          </a:xfrm>
          <a:prstGeom prst="rect">
            <a:avLst/>
          </a:prstGeom>
          <a:noFill/>
        </p:spPr>
      </p:pic>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1172" y="524014"/>
            <a:ext cx="3792013" cy="1140790"/>
          </a:xfrm>
          <a:prstGeom prst="rect">
            <a:avLst/>
          </a:prstGeom>
        </p:spPr>
      </p:pic>
    </p:spTree>
    <p:extLst>
      <p:ext uri="{BB962C8B-B14F-4D97-AF65-F5344CB8AC3E}">
        <p14:creationId xmlns:p14="http://schemas.microsoft.com/office/powerpoint/2010/main" val="35136704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userDrawn="1"/>
        </p:nvSpPr>
        <p:spPr>
          <a:xfrm>
            <a:off x="0" y="0"/>
            <a:ext cx="9144000" cy="908720"/>
          </a:xfrm>
          <a:prstGeom prst="rect">
            <a:avLst/>
          </a:prstGeom>
          <a:gradFill flip="none" rotWithShape="1">
            <a:gsLst>
              <a:gs pos="45000">
                <a:schemeClr val="accent1">
                  <a:lumMod val="60000"/>
                  <a:lumOff val="40000"/>
                </a:schemeClr>
              </a:gs>
              <a:gs pos="0">
                <a:schemeClr val="accent1"/>
              </a:gs>
              <a:gs pos="69000">
                <a:schemeClr val="accent1">
                  <a:shade val="93000"/>
                  <a:satMod val="130000"/>
                </a:schemeClr>
              </a:gs>
              <a:gs pos="100000">
                <a:schemeClr val="accent1">
                  <a:shade val="94000"/>
                  <a:satMod val="135000"/>
                </a:schemeClr>
              </a:gs>
            </a:gsLst>
            <a:lin ang="2700000" scaled="1"/>
            <a:tileRect/>
          </a:gra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Rectangle 9"/>
          <p:cNvSpPr/>
          <p:nvPr userDrawn="1"/>
        </p:nvSpPr>
        <p:spPr>
          <a:xfrm>
            <a:off x="-4316" y="922772"/>
            <a:ext cx="9144000" cy="108012"/>
          </a:xfrm>
          <a:prstGeom prst="rect">
            <a:avLst/>
          </a:prstGeom>
          <a:gradFill flip="none"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2700000" scaled="1"/>
            <a:tileRect/>
          </a:gradFill>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57200" y="130622"/>
            <a:ext cx="8229600" cy="706090"/>
          </a:xfrm>
        </p:spPr>
        <p:txBody>
          <a:bodyPr>
            <a:normAutofit/>
          </a:bodyPr>
          <a:lstStyle>
            <a:lvl1pPr algn="ctr">
              <a:defRPr sz="3600" b="1">
                <a:solidFill>
                  <a:schemeClr val="bg1"/>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57200" y="1124744"/>
            <a:ext cx="8229600" cy="5400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315803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Rectangle 7"/>
          <p:cNvSpPr/>
          <p:nvPr userDrawn="1"/>
        </p:nvSpPr>
        <p:spPr>
          <a:xfrm>
            <a:off x="0" y="0"/>
            <a:ext cx="9144000" cy="908720"/>
          </a:xfrm>
          <a:prstGeom prst="rect">
            <a:avLst/>
          </a:prstGeom>
          <a:gradFill flip="none" rotWithShape="1">
            <a:gsLst>
              <a:gs pos="45000">
                <a:schemeClr val="accent1">
                  <a:lumMod val="60000"/>
                  <a:lumOff val="40000"/>
                </a:schemeClr>
              </a:gs>
              <a:gs pos="0">
                <a:schemeClr val="accent1"/>
              </a:gs>
              <a:gs pos="69000">
                <a:schemeClr val="accent1">
                  <a:shade val="93000"/>
                  <a:satMod val="130000"/>
                </a:schemeClr>
              </a:gs>
              <a:gs pos="100000">
                <a:schemeClr val="accent1">
                  <a:shade val="94000"/>
                  <a:satMod val="135000"/>
                </a:schemeClr>
              </a:gs>
            </a:gsLst>
            <a:lin ang="2700000" scaled="1"/>
            <a:tileRect/>
          </a:gra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Rectangle 8"/>
          <p:cNvSpPr/>
          <p:nvPr userDrawn="1"/>
        </p:nvSpPr>
        <p:spPr>
          <a:xfrm>
            <a:off x="-4316" y="922772"/>
            <a:ext cx="9144000" cy="108012"/>
          </a:xfrm>
          <a:prstGeom prst="rect">
            <a:avLst/>
          </a:prstGeom>
          <a:gradFill flip="none"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2700000" scaled="1"/>
            <a:tileRect/>
          </a:gradFill>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sp>
        <p:nvSpPr>
          <p:cNvPr id="3" name="Content Placeholder 2"/>
          <p:cNvSpPr>
            <a:spLocks noGrp="1"/>
          </p:cNvSpPr>
          <p:nvPr>
            <p:ph sz="half" idx="1"/>
          </p:nvPr>
        </p:nvSpPr>
        <p:spPr>
          <a:xfrm>
            <a:off x="457200" y="1340768"/>
            <a:ext cx="4038600" cy="478539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340768"/>
            <a:ext cx="4038600" cy="478539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28DB899-A4C4-4C39-9B0F-DF3F8E203246}" type="datetimeFigureOut">
              <a:rPr lang="en-US" smtClean="0"/>
              <a:pPr/>
              <a:t>9/9/2016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F6DDAFA-8B82-41B9-9A4A-817966F9335E}" type="slidenum">
              <a:rPr lang="en-US" smtClean="0"/>
              <a:pPr/>
              <a:t>‹#›</a:t>
            </a:fld>
            <a:endParaRPr lang="en-US" dirty="0"/>
          </a:p>
        </p:txBody>
      </p:sp>
      <p:sp>
        <p:nvSpPr>
          <p:cNvPr id="10" name="Title 1"/>
          <p:cNvSpPr>
            <a:spLocks noGrp="1"/>
          </p:cNvSpPr>
          <p:nvPr>
            <p:ph type="title"/>
          </p:nvPr>
        </p:nvSpPr>
        <p:spPr>
          <a:xfrm>
            <a:off x="457200" y="130622"/>
            <a:ext cx="8229600" cy="706090"/>
          </a:xfrm>
        </p:spPr>
        <p:txBody>
          <a:bodyPr>
            <a:normAutofit/>
          </a:bodyPr>
          <a:lstStyle>
            <a:lvl1pPr algn="ctr">
              <a:defRPr sz="3600" b="1">
                <a:solidFill>
                  <a:schemeClr val="bg1"/>
                </a:solidFill>
              </a:defRPr>
            </a:lvl1pPr>
          </a:lstStyle>
          <a:p>
            <a:r>
              <a:rPr lang="en-US" smtClean="0"/>
              <a:t>Click to edit Master title style</a:t>
            </a:r>
            <a:endParaRPr lang="en-US" dirty="0"/>
          </a:p>
        </p:txBody>
      </p:sp>
    </p:spTree>
    <p:extLst>
      <p:ext uri="{BB962C8B-B14F-4D97-AF65-F5344CB8AC3E}">
        <p14:creationId xmlns:p14="http://schemas.microsoft.com/office/powerpoint/2010/main" val="36627432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268760"/>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060848"/>
            <a:ext cx="4040188" cy="406531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268760"/>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060848"/>
            <a:ext cx="4041775" cy="406531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28DB899-A4C4-4C39-9B0F-DF3F8E203246}" type="datetimeFigureOut">
              <a:rPr lang="en-US" smtClean="0"/>
              <a:pPr/>
              <a:t>9/9/2016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F6DDAFA-8B82-41B9-9A4A-817966F9335E}" type="slidenum">
              <a:rPr lang="en-US" smtClean="0"/>
              <a:pPr/>
              <a:t>‹#›</a:t>
            </a:fld>
            <a:endParaRPr lang="en-US" dirty="0"/>
          </a:p>
        </p:txBody>
      </p:sp>
      <p:sp>
        <p:nvSpPr>
          <p:cNvPr id="10" name="Rectangle 9"/>
          <p:cNvSpPr/>
          <p:nvPr userDrawn="1"/>
        </p:nvSpPr>
        <p:spPr>
          <a:xfrm>
            <a:off x="0" y="0"/>
            <a:ext cx="9144000" cy="908720"/>
          </a:xfrm>
          <a:prstGeom prst="rect">
            <a:avLst/>
          </a:prstGeom>
          <a:gradFill flip="none" rotWithShape="1">
            <a:gsLst>
              <a:gs pos="45000">
                <a:schemeClr val="accent1">
                  <a:lumMod val="60000"/>
                  <a:lumOff val="40000"/>
                </a:schemeClr>
              </a:gs>
              <a:gs pos="0">
                <a:schemeClr val="accent1"/>
              </a:gs>
              <a:gs pos="69000">
                <a:schemeClr val="accent1">
                  <a:shade val="93000"/>
                  <a:satMod val="130000"/>
                </a:schemeClr>
              </a:gs>
              <a:gs pos="100000">
                <a:schemeClr val="accent1">
                  <a:shade val="94000"/>
                  <a:satMod val="135000"/>
                </a:schemeClr>
              </a:gs>
            </a:gsLst>
            <a:lin ang="2700000" scaled="1"/>
            <a:tileRect/>
          </a:gra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4316" y="922772"/>
            <a:ext cx="9144000" cy="108012"/>
          </a:xfrm>
          <a:prstGeom prst="rect">
            <a:avLst/>
          </a:prstGeom>
          <a:gradFill flip="none"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2700000" scaled="1"/>
            <a:tileRect/>
          </a:gradFill>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sp>
        <p:nvSpPr>
          <p:cNvPr id="12" name="Title 1"/>
          <p:cNvSpPr>
            <a:spLocks noGrp="1"/>
          </p:cNvSpPr>
          <p:nvPr>
            <p:ph type="title"/>
          </p:nvPr>
        </p:nvSpPr>
        <p:spPr>
          <a:xfrm>
            <a:off x="457200" y="130622"/>
            <a:ext cx="8229600" cy="706090"/>
          </a:xfrm>
        </p:spPr>
        <p:txBody>
          <a:bodyPr>
            <a:normAutofit/>
          </a:bodyPr>
          <a:lstStyle>
            <a:lvl1pPr algn="ctr">
              <a:defRPr sz="3600" b="1">
                <a:solidFill>
                  <a:schemeClr val="bg1"/>
                </a:solidFill>
              </a:defRPr>
            </a:lvl1pPr>
          </a:lstStyle>
          <a:p>
            <a:r>
              <a:rPr lang="en-US" smtClean="0"/>
              <a:t>Click to edit Master title style</a:t>
            </a:r>
            <a:endParaRPr lang="en-US" dirty="0"/>
          </a:p>
        </p:txBody>
      </p:sp>
    </p:spTree>
    <p:extLst>
      <p:ext uri="{BB962C8B-B14F-4D97-AF65-F5344CB8AC3E}">
        <p14:creationId xmlns:p14="http://schemas.microsoft.com/office/powerpoint/2010/main" val="2350834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28DB899-A4C4-4C39-9B0F-DF3F8E203246}" type="datetimeFigureOut">
              <a:rPr lang="en-US" smtClean="0"/>
              <a:pPr/>
              <a:t>9/9/2016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F6DDAFA-8B82-41B9-9A4A-817966F9335E}" type="slidenum">
              <a:rPr lang="en-US" smtClean="0"/>
              <a:pPr/>
              <a:t>‹#›</a:t>
            </a:fld>
            <a:endParaRPr lang="en-US" dirty="0"/>
          </a:p>
        </p:txBody>
      </p:sp>
      <p:sp>
        <p:nvSpPr>
          <p:cNvPr id="6" name="Rectangle 5"/>
          <p:cNvSpPr/>
          <p:nvPr userDrawn="1"/>
        </p:nvSpPr>
        <p:spPr>
          <a:xfrm>
            <a:off x="0" y="0"/>
            <a:ext cx="9144000" cy="908720"/>
          </a:xfrm>
          <a:prstGeom prst="rect">
            <a:avLst/>
          </a:prstGeom>
          <a:gradFill flip="none" rotWithShape="1">
            <a:gsLst>
              <a:gs pos="45000">
                <a:schemeClr val="accent1">
                  <a:lumMod val="60000"/>
                  <a:lumOff val="40000"/>
                </a:schemeClr>
              </a:gs>
              <a:gs pos="0">
                <a:schemeClr val="accent1"/>
              </a:gs>
              <a:gs pos="69000">
                <a:schemeClr val="accent1">
                  <a:shade val="93000"/>
                  <a:satMod val="130000"/>
                </a:schemeClr>
              </a:gs>
              <a:gs pos="100000">
                <a:schemeClr val="accent1">
                  <a:shade val="94000"/>
                  <a:satMod val="135000"/>
                </a:schemeClr>
              </a:gs>
            </a:gsLst>
            <a:lin ang="2700000" scaled="1"/>
            <a:tileRect/>
          </a:gra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Rectangle 6"/>
          <p:cNvSpPr/>
          <p:nvPr userDrawn="1"/>
        </p:nvSpPr>
        <p:spPr>
          <a:xfrm>
            <a:off x="-4316" y="922772"/>
            <a:ext cx="9144000" cy="108012"/>
          </a:xfrm>
          <a:prstGeom prst="rect">
            <a:avLst/>
          </a:prstGeom>
          <a:gradFill flip="none"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2700000" scaled="1"/>
            <a:tileRect/>
          </a:gradFill>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sp>
        <p:nvSpPr>
          <p:cNvPr id="8" name="Title 1"/>
          <p:cNvSpPr>
            <a:spLocks noGrp="1"/>
          </p:cNvSpPr>
          <p:nvPr>
            <p:ph type="title"/>
          </p:nvPr>
        </p:nvSpPr>
        <p:spPr>
          <a:xfrm>
            <a:off x="457200" y="130622"/>
            <a:ext cx="8229600" cy="706090"/>
          </a:xfrm>
        </p:spPr>
        <p:txBody>
          <a:bodyPr>
            <a:normAutofit/>
          </a:bodyPr>
          <a:lstStyle>
            <a:lvl1pPr algn="ctr">
              <a:defRPr sz="3600" b="1">
                <a:solidFill>
                  <a:schemeClr val="bg1"/>
                </a:solidFill>
              </a:defRPr>
            </a:lvl1pPr>
          </a:lstStyle>
          <a:p>
            <a:r>
              <a:rPr lang="en-US" smtClean="0"/>
              <a:t>Click to edit Master title style</a:t>
            </a:r>
            <a:endParaRPr lang="en-US" dirty="0"/>
          </a:p>
        </p:txBody>
      </p:sp>
    </p:spTree>
    <p:extLst>
      <p:ext uri="{BB962C8B-B14F-4D97-AF65-F5344CB8AC3E}">
        <p14:creationId xmlns:p14="http://schemas.microsoft.com/office/powerpoint/2010/main" val="741358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8" name="Title 1"/>
          <p:cNvSpPr>
            <a:spLocks noGrp="1"/>
          </p:cNvSpPr>
          <p:nvPr>
            <p:ph type="title"/>
          </p:nvPr>
        </p:nvSpPr>
        <p:spPr>
          <a:xfrm>
            <a:off x="457200" y="2646040"/>
            <a:ext cx="8229600" cy="1143000"/>
          </a:xfrm>
        </p:spPr>
        <p:txBody>
          <a:bodyPr/>
          <a:lstStyle>
            <a:lvl1pPr>
              <a:defRPr>
                <a:solidFill>
                  <a:schemeClr val="accent1"/>
                </a:solidFill>
              </a:defRPr>
            </a:lvl1pPr>
          </a:lstStyle>
          <a:p>
            <a:r>
              <a:rPr lang="en-US" smtClean="0"/>
              <a:t>Click to edit Master title style</a:t>
            </a:r>
            <a:endParaRPr lang="en-US" dirty="0"/>
          </a:p>
        </p:txBody>
      </p:sp>
      <p:sp>
        <p:nvSpPr>
          <p:cNvPr id="9" name="Rectangle 8"/>
          <p:cNvSpPr/>
          <p:nvPr userDrawn="1"/>
        </p:nvSpPr>
        <p:spPr>
          <a:xfrm>
            <a:off x="0" y="0"/>
            <a:ext cx="9144000" cy="908720"/>
          </a:xfrm>
          <a:prstGeom prst="rect">
            <a:avLst/>
          </a:prstGeom>
          <a:gradFill flip="none" rotWithShape="1">
            <a:gsLst>
              <a:gs pos="45000">
                <a:schemeClr val="accent1">
                  <a:lumMod val="60000"/>
                  <a:lumOff val="40000"/>
                </a:schemeClr>
              </a:gs>
              <a:gs pos="0">
                <a:schemeClr val="accent1"/>
              </a:gs>
              <a:gs pos="69000">
                <a:schemeClr val="accent1">
                  <a:shade val="93000"/>
                  <a:satMod val="130000"/>
                </a:schemeClr>
              </a:gs>
              <a:gs pos="100000">
                <a:schemeClr val="accent1">
                  <a:shade val="94000"/>
                  <a:satMod val="135000"/>
                </a:schemeClr>
              </a:gs>
            </a:gsLst>
            <a:lin ang="2700000" scaled="1"/>
            <a:tileRect/>
          </a:gra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Rectangle 9"/>
          <p:cNvSpPr/>
          <p:nvPr userDrawn="1"/>
        </p:nvSpPr>
        <p:spPr>
          <a:xfrm>
            <a:off x="-4316" y="922772"/>
            <a:ext cx="9144000" cy="108012"/>
          </a:xfrm>
          <a:prstGeom prst="rect">
            <a:avLst/>
          </a:prstGeom>
          <a:gradFill flip="none"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2700000" scaled="1"/>
            <a:tileRect/>
          </a:gradFill>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0398504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74800"/>
            <a:ext cx="3008313" cy="670024"/>
          </a:xfrm>
        </p:spPr>
        <p:txBody>
          <a:bodyPr anchor="b"/>
          <a:lstStyle>
            <a:lvl1pPr algn="l">
              <a:defRPr sz="2000" b="1"/>
            </a:lvl1pPr>
          </a:lstStyle>
          <a:p>
            <a:r>
              <a:rPr lang="en-US" smtClean="0"/>
              <a:t>Click to edit Master title style</a:t>
            </a:r>
            <a:endParaRPr lang="en-US" dirty="0"/>
          </a:p>
        </p:txBody>
      </p:sp>
      <p:sp>
        <p:nvSpPr>
          <p:cNvPr id="3" name="Content Placeholder 2"/>
          <p:cNvSpPr>
            <a:spLocks noGrp="1"/>
          </p:cNvSpPr>
          <p:nvPr>
            <p:ph idx="1"/>
          </p:nvPr>
        </p:nvSpPr>
        <p:spPr>
          <a:xfrm>
            <a:off x="3575050" y="1196752"/>
            <a:ext cx="5111750" cy="492941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916832"/>
            <a:ext cx="3008313" cy="420933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8DB899-A4C4-4C39-9B0F-DF3F8E203246}" type="datetimeFigureOut">
              <a:rPr lang="en-US" smtClean="0"/>
              <a:pPr/>
              <a:t>9/9/2016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F6DDAFA-8B82-41B9-9A4A-817966F9335E}" type="slidenum">
              <a:rPr lang="en-US" smtClean="0"/>
              <a:pPr/>
              <a:t>‹#›</a:t>
            </a:fld>
            <a:endParaRPr lang="en-US" dirty="0"/>
          </a:p>
        </p:txBody>
      </p:sp>
      <p:sp>
        <p:nvSpPr>
          <p:cNvPr id="8" name="Rectangle 7"/>
          <p:cNvSpPr/>
          <p:nvPr userDrawn="1"/>
        </p:nvSpPr>
        <p:spPr>
          <a:xfrm>
            <a:off x="0" y="0"/>
            <a:ext cx="9144000" cy="908720"/>
          </a:xfrm>
          <a:prstGeom prst="rect">
            <a:avLst/>
          </a:prstGeom>
          <a:gradFill flip="none" rotWithShape="1">
            <a:gsLst>
              <a:gs pos="45000">
                <a:schemeClr val="accent1">
                  <a:lumMod val="60000"/>
                  <a:lumOff val="40000"/>
                </a:schemeClr>
              </a:gs>
              <a:gs pos="0">
                <a:schemeClr val="accent1"/>
              </a:gs>
              <a:gs pos="69000">
                <a:schemeClr val="accent1">
                  <a:shade val="93000"/>
                  <a:satMod val="130000"/>
                </a:schemeClr>
              </a:gs>
              <a:gs pos="100000">
                <a:schemeClr val="accent1">
                  <a:shade val="94000"/>
                  <a:satMod val="135000"/>
                </a:schemeClr>
              </a:gs>
            </a:gsLst>
            <a:lin ang="2700000" scaled="1"/>
            <a:tileRect/>
          </a:gra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Rectangle 8"/>
          <p:cNvSpPr/>
          <p:nvPr userDrawn="1"/>
        </p:nvSpPr>
        <p:spPr>
          <a:xfrm>
            <a:off x="-4316" y="922772"/>
            <a:ext cx="9144000" cy="108012"/>
          </a:xfrm>
          <a:prstGeom prst="rect">
            <a:avLst/>
          </a:prstGeom>
          <a:gradFill flip="none"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2700000" scaled="1"/>
            <a:tileRect/>
          </a:gradFill>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sp>
        <p:nvSpPr>
          <p:cNvPr id="10" name="Title 1"/>
          <p:cNvSpPr txBox="1">
            <a:spLocks/>
          </p:cNvSpPr>
          <p:nvPr userDrawn="1"/>
        </p:nvSpPr>
        <p:spPr>
          <a:xfrm>
            <a:off x="457200" y="130622"/>
            <a:ext cx="8229600" cy="70609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3600" b="1" kern="1200">
                <a:solidFill>
                  <a:schemeClr val="bg1"/>
                </a:solidFill>
                <a:latin typeface="+mj-lt"/>
                <a:ea typeface="+mj-ea"/>
                <a:cs typeface="+mj-cs"/>
              </a:defRPr>
            </a:lvl1pPr>
          </a:lstStyle>
          <a:p>
            <a:r>
              <a:rPr lang="en-US" smtClean="0"/>
              <a:t>Click to edit Master title style</a:t>
            </a:r>
            <a:endParaRPr lang="en-US" dirty="0"/>
          </a:p>
        </p:txBody>
      </p:sp>
    </p:spTree>
    <p:extLst>
      <p:ext uri="{BB962C8B-B14F-4D97-AF65-F5344CB8AC3E}">
        <p14:creationId xmlns:p14="http://schemas.microsoft.com/office/powerpoint/2010/main" val="4666138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1196751"/>
            <a:ext cx="5486400" cy="353082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8DB899-A4C4-4C39-9B0F-DF3F8E203246}" type="datetimeFigureOut">
              <a:rPr lang="en-US" smtClean="0"/>
              <a:pPr/>
              <a:t>9/9/2016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F6DDAFA-8B82-41B9-9A4A-817966F9335E}" type="slidenum">
              <a:rPr lang="en-US" smtClean="0"/>
              <a:pPr/>
              <a:t>‹#›</a:t>
            </a:fld>
            <a:endParaRPr lang="en-US" dirty="0"/>
          </a:p>
        </p:txBody>
      </p:sp>
      <p:sp>
        <p:nvSpPr>
          <p:cNvPr id="8" name="Rectangle 7"/>
          <p:cNvSpPr/>
          <p:nvPr userDrawn="1"/>
        </p:nvSpPr>
        <p:spPr>
          <a:xfrm>
            <a:off x="0" y="0"/>
            <a:ext cx="9144000" cy="908720"/>
          </a:xfrm>
          <a:prstGeom prst="rect">
            <a:avLst/>
          </a:prstGeom>
          <a:gradFill flip="none" rotWithShape="1">
            <a:gsLst>
              <a:gs pos="45000">
                <a:schemeClr val="accent1">
                  <a:lumMod val="60000"/>
                  <a:lumOff val="40000"/>
                </a:schemeClr>
              </a:gs>
              <a:gs pos="0">
                <a:schemeClr val="accent1"/>
              </a:gs>
              <a:gs pos="69000">
                <a:schemeClr val="accent1">
                  <a:shade val="93000"/>
                  <a:satMod val="130000"/>
                </a:schemeClr>
              </a:gs>
              <a:gs pos="100000">
                <a:schemeClr val="accent1">
                  <a:shade val="94000"/>
                  <a:satMod val="135000"/>
                </a:schemeClr>
              </a:gs>
            </a:gsLst>
            <a:lin ang="2700000" scaled="1"/>
            <a:tileRect/>
          </a:gra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Rectangle 8"/>
          <p:cNvSpPr/>
          <p:nvPr userDrawn="1"/>
        </p:nvSpPr>
        <p:spPr>
          <a:xfrm>
            <a:off x="-4316" y="922772"/>
            <a:ext cx="9144000" cy="108012"/>
          </a:xfrm>
          <a:prstGeom prst="rect">
            <a:avLst/>
          </a:prstGeom>
          <a:gradFill flip="none"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2700000" scaled="1"/>
            <a:tileRect/>
          </a:gradFill>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306731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8DB899-A4C4-4C39-9B0F-DF3F8E203246}" type="datetimeFigureOut">
              <a:rPr lang="en-US" smtClean="0"/>
              <a:pPr/>
              <a:t>9/9/2016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6DDAFA-8B82-41B9-9A4A-817966F9335E}" type="slidenum">
              <a:rPr lang="en-US" smtClean="0"/>
              <a:pPr/>
              <a:t>‹#›</a:t>
            </a:fld>
            <a:endParaRPr lang="en-US" dirty="0"/>
          </a:p>
        </p:txBody>
      </p:sp>
    </p:spTree>
    <p:extLst>
      <p:ext uri="{BB962C8B-B14F-4D97-AF65-F5344CB8AC3E}">
        <p14:creationId xmlns:p14="http://schemas.microsoft.com/office/powerpoint/2010/main" val="1115530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 id="2147483655" r:id="rId6"/>
    <p:sldLayoutId id="2147483656" r:id="rId7"/>
    <p:sldLayoutId id="2147483657" r:id="rId8"/>
  </p:sldLayoutIdLst>
  <p:txStyles>
    <p:titleStyle>
      <a:lvl1pPr algn="ctr" defTabSz="914400" rtl="0" eaLnBrk="1" latinLnBrk="0" hangingPunct="1">
        <a:spcBef>
          <a:spcPct val="0"/>
        </a:spcBef>
        <a:buNone/>
        <a:defRPr sz="44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SzPct val="83000"/>
        <a:buFont typeface="Wingdings" panose="05000000000000000000" pitchFamily="2" charset="2"/>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Wingdings" panose="05000000000000000000" pitchFamily="2" charset="2"/>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236" y="3011668"/>
            <a:ext cx="8943423" cy="1174114"/>
          </a:xfrm>
        </p:spPr>
        <p:txBody>
          <a:bodyPr>
            <a:normAutofit/>
          </a:bodyPr>
          <a:lstStyle/>
          <a:p>
            <a:pPr algn="ctr"/>
            <a:r>
              <a:rPr lang="en-CA" dirty="0" smtClean="0"/>
              <a:t>Understanding Active no Primary</a:t>
            </a:r>
            <a:endParaRPr lang="en-US" dirty="0"/>
          </a:p>
        </p:txBody>
      </p:sp>
      <p:sp>
        <p:nvSpPr>
          <p:cNvPr id="3" name="Subtitle 2"/>
          <p:cNvSpPr>
            <a:spLocks noGrp="1"/>
          </p:cNvSpPr>
          <p:nvPr>
            <p:ph type="subTitle" idx="1"/>
          </p:nvPr>
        </p:nvSpPr>
        <p:spPr>
          <a:xfrm>
            <a:off x="0" y="4211737"/>
            <a:ext cx="9144000" cy="622920"/>
          </a:xfrm>
        </p:spPr>
        <p:txBody>
          <a:bodyPr>
            <a:normAutofit/>
          </a:bodyPr>
          <a:lstStyle/>
          <a:p>
            <a:pPr algn="ctr"/>
            <a:r>
              <a:rPr lang="en-CA" sz="2800" dirty="0" smtClean="0">
                <a:solidFill>
                  <a:schemeClr val="accent2"/>
                </a:solidFill>
              </a:rPr>
              <a:t>in MyEducation BC</a:t>
            </a:r>
            <a:endParaRPr lang="en-US" sz="2800" dirty="0" smtClean="0">
              <a:solidFill>
                <a:schemeClr val="accent2"/>
              </a:solidFill>
            </a:endParaRPr>
          </a:p>
        </p:txBody>
      </p:sp>
      <p:sp>
        <p:nvSpPr>
          <p:cNvPr id="4" name="TextBox 3"/>
          <p:cNvSpPr txBox="1"/>
          <p:nvPr/>
        </p:nvSpPr>
        <p:spPr>
          <a:xfrm>
            <a:off x="484312" y="6165304"/>
            <a:ext cx="2016224" cy="369332"/>
          </a:xfrm>
          <a:prstGeom prst="rect">
            <a:avLst/>
          </a:prstGeom>
          <a:noFill/>
        </p:spPr>
        <p:txBody>
          <a:bodyPr wrap="square" rtlCol="0">
            <a:spAutoFit/>
          </a:bodyPr>
          <a:lstStyle/>
          <a:p>
            <a:r>
              <a:rPr lang="en-CA" b="1" dirty="0" smtClean="0">
                <a:solidFill>
                  <a:schemeClr val="accent1">
                    <a:lumMod val="75000"/>
                  </a:schemeClr>
                </a:solidFill>
              </a:rPr>
              <a:t>September </a:t>
            </a:r>
            <a:r>
              <a:rPr lang="en-CA" b="1" dirty="0" smtClean="0">
                <a:solidFill>
                  <a:schemeClr val="accent1">
                    <a:lumMod val="75000"/>
                  </a:schemeClr>
                </a:solidFill>
              </a:rPr>
              <a:t>2016</a:t>
            </a:r>
            <a:endParaRPr lang="en-US" b="1" dirty="0">
              <a:solidFill>
                <a:schemeClr val="accent1">
                  <a:lumMod val="75000"/>
                </a:schemeClr>
              </a:solidFill>
            </a:endParaRPr>
          </a:p>
        </p:txBody>
      </p:sp>
      <p:sp>
        <p:nvSpPr>
          <p:cNvPr id="6" name="Subtitle 2"/>
          <p:cNvSpPr txBox="1">
            <a:spLocks/>
          </p:cNvSpPr>
          <p:nvPr/>
        </p:nvSpPr>
        <p:spPr>
          <a:xfrm>
            <a:off x="-19236" y="2582412"/>
            <a:ext cx="9144000" cy="504056"/>
          </a:xfrm>
          <a:prstGeom prst="rect">
            <a:avLst/>
          </a:prstGeom>
        </p:spPr>
        <p:txBody>
          <a:bodyPr vert="horz" lIns="91440" tIns="45720" rIns="91440" bIns="45720" rtlCol="0">
            <a:normAutofit lnSpcReduction="10000"/>
          </a:bodyPr>
          <a:lstStyle>
            <a:lvl1pPr marL="0" indent="0" algn="l" defTabSz="914400" rtl="0" eaLnBrk="1" latinLnBrk="0" hangingPunct="1">
              <a:spcBef>
                <a:spcPct val="20000"/>
              </a:spcBef>
              <a:buFont typeface="Arial" panose="020B0604020202020204" pitchFamily="34" charset="0"/>
              <a:buNone/>
              <a:defRPr sz="2000" b="1" kern="1200">
                <a:solidFill>
                  <a:schemeClr val="accent2"/>
                </a:solidFill>
                <a:latin typeface="Albertus Extra Bold" pitchFamily="34" charset="0"/>
                <a:ea typeface="+mn-ea"/>
                <a:cs typeface="+mn-cs"/>
              </a:defRPr>
            </a:lvl1pPr>
            <a:lvl2pPr marL="457200" indent="0" algn="ctr" defTabSz="914400" rtl="0" eaLnBrk="1" latinLnBrk="0" hangingPunct="1">
              <a:spcBef>
                <a:spcPct val="20000"/>
              </a:spcBef>
              <a:buSzPct val="83000"/>
              <a:buFont typeface="Wingdings" panose="05000000000000000000" pitchFamily="2" charset="2"/>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Wingdings" panose="05000000000000000000" pitchFamily="2" charset="2"/>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ctr"/>
            <a:r>
              <a:rPr lang="en-CA" sz="2800" dirty="0" smtClean="0"/>
              <a:t>Welcome to</a:t>
            </a:r>
            <a:endParaRPr lang="en-US" sz="2800" dirty="0" smtClean="0"/>
          </a:p>
        </p:txBody>
      </p:sp>
      <p:sp>
        <p:nvSpPr>
          <p:cNvPr id="7" name="TextBox 6"/>
          <p:cNvSpPr txBox="1"/>
          <p:nvPr/>
        </p:nvSpPr>
        <p:spPr>
          <a:xfrm>
            <a:off x="484312" y="4370908"/>
            <a:ext cx="8136904" cy="677108"/>
          </a:xfrm>
          <a:prstGeom prst="rect">
            <a:avLst/>
          </a:prstGeom>
          <a:noFill/>
        </p:spPr>
        <p:txBody>
          <a:bodyPr wrap="square" rtlCol="0">
            <a:spAutoFit/>
          </a:bodyPr>
          <a:lstStyle/>
          <a:p>
            <a:pPr algn="ctr"/>
            <a:endParaRPr lang="en-CA" sz="2000" dirty="0"/>
          </a:p>
          <a:p>
            <a:endParaRPr lang="en-US" dirty="0"/>
          </a:p>
        </p:txBody>
      </p:sp>
    </p:spTree>
    <p:extLst>
      <p:ext uri="{BB962C8B-B14F-4D97-AF65-F5344CB8AC3E}">
        <p14:creationId xmlns:p14="http://schemas.microsoft.com/office/powerpoint/2010/main" val="21607407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School of Record</a:t>
            </a:r>
            <a:endParaRPr lang="en-US" dirty="0"/>
          </a:p>
        </p:txBody>
      </p:sp>
      <p:sp>
        <p:nvSpPr>
          <p:cNvPr id="3" name="Content Placeholder 2"/>
          <p:cNvSpPr>
            <a:spLocks noGrp="1"/>
          </p:cNvSpPr>
          <p:nvPr>
            <p:ph idx="1"/>
          </p:nvPr>
        </p:nvSpPr>
        <p:spPr>
          <a:xfrm>
            <a:off x="323528" y="1556792"/>
            <a:ext cx="8229600" cy="4680520"/>
          </a:xfrm>
        </p:spPr>
        <p:txBody>
          <a:bodyPr>
            <a:normAutofit lnSpcReduction="10000"/>
          </a:bodyPr>
          <a:lstStyle/>
          <a:p>
            <a:pPr marL="0" indent="0" algn="ctr">
              <a:buNone/>
            </a:pPr>
            <a:r>
              <a:rPr lang="en-US" dirty="0" smtClean="0"/>
              <a:t>In British Columbia a student has one School of Record with the Ministry of Education.  </a:t>
            </a:r>
          </a:p>
          <a:p>
            <a:pPr marL="0" indent="0" algn="ctr">
              <a:buNone/>
            </a:pPr>
            <a:endParaRPr lang="en-US" dirty="0" smtClean="0"/>
          </a:p>
          <a:p>
            <a:pPr marL="0" indent="0" algn="ctr">
              <a:buNone/>
            </a:pPr>
            <a:r>
              <a:rPr lang="en-US" dirty="0" smtClean="0"/>
              <a:t>The School of record is responsible for </a:t>
            </a:r>
            <a:r>
              <a:rPr lang="en-US" dirty="0" smtClean="0"/>
              <a:t>reporting and </a:t>
            </a:r>
            <a:r>
              <a:rPr lang="en-US" dirty="0" smtClean="0"/>
              <a:t>m</a:t>
            </a:r>
            <a:r>
              <a:rPr lang="en-US" dirty="0" smtClean="0"/>
              <a:t>aintaining the student files and records per the Student Records Order. </a:t>
            </a:r>
          </a:p>
          <a:p>
            <a:pPr marL="0" indent="0" algn="ctr">
              <a:buNone/>
            </a:pPr>
            <a:endParaRPr lang="en-US" dirty="0"/>
          </a:p>
          <a:p>
            <a:pPr marL="0" indent="0" algn="ctr">
              <a:buNone/>
            </a:pPr>
            <a:r>
              <a:rPr lang="en-US" dirty="0" smtClean="0"/>
              <a:t>In MyEducationBC the School of Record is the Primary School. </a:t>
            </a:r>
            <a:endParaRPr lang="en-US" dirty="0"/>
          </a:p>
        </p:txBody>
      </p:sp>
    </p:spTree>
    <p:extLst>
      <p:ext uri="{BB962C8B-B14F-4D97-AF65-F5344CB8AC3E}">
        <p14:creationId xmlns:p14="http://schemas.microsoft.com/office/powerpoint/2010/main" val="204240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Choice = Complexity</a:t>
            </a:r>
            <a:endParaRPr lang="en-CA" dirty="0"/>
          </a:p>
        </p:txBody>
      </p:sp>
      <p:sp>
        <p:nvSpPr>
          <p:cNvPr id="3" name="Content Placeholder 2"/>
          <p:cNvSpPr>
            <a:spLocks noGrp="1"/>
          </p:cNvSpPr>
          <p:nvPr>
            <p:ph idx="1"/>
          </p:nvPr>
        </p:nvSpPr>
        <p:spPr>
          <a:xfrm>
            <a:off x="457200" y="1628800"/>
            <a:ext cx="8229600" cy="4896544"/>
          </a:xfrm>
        </p:spPr>
        <p:txBody>
          <a:bodyPr>
            <a:normAutofit fontScale="92500" lnSpcReduction="10000"/>
          </a:bodyPr>
          <a:lstStyle/>
          <a:p>
            <a:pPr marL="0" indent="0" algn="ctr">
              <a:buNone/>
            </a:pPr>
            <a:r>
              <a:rPr lang="en-CA" dirty="0" smtClean="0"/>
              <a:t>In British Columbia a student may choose to attend multiple schools at the same time.  </a:t>
            </a:r>
          </a:p>
          <a:p>
            <a:pPr marL="0" indent="0" algn="ctr">
              <a:buNone/>
            </a:pPr>
            <a:endParaRPr lang="en-CA" dirty="0"/>
          </a:p>
          <a:p>
            <a:pPr marL="0" indent="0" algn="ctr">
              <a:buNone/>
            </a:pPr>
            <a:r>
              <a:rPr lang="en-CA" dirty="0" smtClean="0"/>
              <a:t>The student is cross-enrolled to a Secondary school to allow the Primary school to remain the School of Record with the Ministry.</a:t>
            </a:r>
          </a:p>
          <a:p>
            <a:pPr marL="0" indent="0" algn="ctr">
              <a:buNone/>
            </a:pPr>
            <a:endParaRPr lang="en-CA" dirty="0" smtClean="0"/>
          </a:p>
          <a:p>
            <a:pPr marL="0" indent="0" algn="ctr">
              <a:buNone/>
            </a:pPr>
            <a:r>
              <a:rPr lang="en-CA" dirty="0" smtClean="0"/>
              <a:t>Often the Secondary school is flexible or has non-standard start and stop dates.</a:t>
            </a:r>
          </a:p>
          <a:p>
            <a:pPr marL="0" indent="0" algn="ctr">
              <a:buNone/>
            </a:pPr>
            <a:r>
              <a:rPr lang="en-CA" dirty="0" smtClean="0"/>
              <a:t> </a:t>
            </a:r>
            <a:endParaRPr lang="en-CA" dirty="0"/>
          </a:p>
        </p:txBody>
      </p:sp>
    </p:spTree>
    <p:extLst>
      <p:ext uri="{BB962C8B-B14F-4D97-AF65-F5344CB8AC3E}">
        <p14:creationId xmlns:p14="http://schemas.microsoft.com/office/powerpoint/2010/main" val="4071396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Choice = Complexity</a:t>
            </a:r>
          </a:p>
        </p:txBody>
      </p:sp>
      <p:sp>
        <p:nvSpPr>
          <p:cNvPr id="3" name="Content Placeholder 2"/>
          <p:cNvSpPr>
            <a:spLocks noGrp="1"/>
          </p:cNvSpPr>
          <p:nvPr>
            <p:ph idx="1"/>
          </p:nvPr>
        </p:nvSpPr>
        <p:spPr>
          <a:xfrm>
            <a:off x="251520" y="1124744"/>
            <a:ext cx="8640960" cy="5400600"/>
          </a:xfrm>
        </p:spPr>
        <p:txBody>
          <a:bodyPr>
            <a:normAutofit fontScale="85000" lnSpcReduction="20000"/>
          </a:bodyPr>
          <a:lstStyle/>
          <a:p>
            <a:pPr marL="0" indent="0" algn="just">
              <a:buNone/>
            </a:pPr>
            <a:r>
              <a:rPr lang="en-CA" dirty="0" smtClean="0"/>
              <a:t>A common situation arose with the flexible education options open to students.  The student would complete their courses at the Primary school and graduate or withdraw and would still be active in the Secondary school.  Two options were available to students at this point.</a:t>
            </a:r>
          </a:p>
          <a:p>
            <a:pPr marL="0" indent="0" algn="ctr">
              <a:buNone/>
            </a:pPr>
            <a:endParaRPr lang="en-CA" dirty="0" smtClean="0"/>
          </a:p>
          <a:p>
            <a:pPr lvl="0" algn="ctr"/>
            <a:r>
              <a:rPr lang="en-CA" dirty="0">
                <a:solidFill>
                  <a:prstClr val="black"/>
                </a:solidFill>
              </a:rPr>
              <a:t>The student </a:t>
            </a:r>
            <a:r>
              <a:rPr lang="en-CA" dirty="0" smtClean="0">
                <a:solidFill>
                  <a:prstClr val="black"/>
                </a:solidFill>
              </a:rPr>
              <a:t>can </a:t>
            </a:r>
            <a:r>
              <a:rPr lang="en-CA" dirty="0">
                <a:solidFill>
                  <a:prstClr val="black"/>
                </a:solidFill>
              </a:rPr>
              <a:t>change their School of Record with the Ministry of </a:t>
            </a:r>
            <a:r>
              <a:rPr lang="en-CA" dirty="0" smtClean="0">
                <a:solidFill>
                  <a:prstClr val="black"/>
                </a:solidFill>
              </a:rPr>
              <a:t>Education: the </a:t>
            </a:r>
            <a:r>
              <a:rPr lang="en-CA" dirty="0">
                <a:solidFill>
                  <a:prstClr val="black"/>
                </a:solidFill>
              </a:rPr>
              <a:t>new school </a:t>
            </a:r>
            <a:r>
              <a:rPr lang="en-CA" dirty="0" smtClean="0">
                <a:solidFill>
                  <a:prstClr val="black"/>
                </a:solidFill>
              </a:rPr>
              <a:t>becomes responsible for the student records and shows as the school the student graduated from.</a:t>
            </a:r>
          </a:p>
          <a:p>
            <a:pPr lvl="0" algn="ctr"/>
            <a:r>
              <a:rPr lang="en-CA" dirty="0" smtClean="0">
                <a:solidFill>
                  <a:prstClr val="black"/>
                </a:solidFill>
              </a:rPr>
              <a:t>The </a:t>
            </a:r>
            <a:r>
              <a:rPr lang="en-CA" dirty="0">
                <a:solidFill>
                  <a:prstClr val="black"/>
                </a:solidFill>
              </a:rPr>
              <a:t>student </a:t>
            </a:r>
            <a:r>
              <a:rPr lang="en-CA" dirty="0" smtClean="0">
                <a:solidFill>
                  <a:prstClr val="black"/>
                </a:solidFill>
              </a:rPr>
              <a:t>can </a:t>
            </a:r>
            <a:r>
              <a:rPr lang="en-CA" dirty="0">
                <a:solidFill>
                  <a:prstClr val="black"/>
                </a:solidFill>
              </a:rPr>
              <a:t>maintain their original School of </a:t>
            </a:r>
            <a:r>
              <a:rPr lang="en-CA" dirty="0" smtClean="0">
                <a:solidFill>
                  <a:prstClr val="black"/>
                </a:solidFill>
              </a:rPr>
              <a:t>Record with the Ministry of Education: the original school had to manually adjust reporting to deal with an Active student that wasn’t actually active in their school.</a:t>
            </a:r>
            <a:endParaRPr lang="en-CA" dirty="0">
              <a:solidFill>
                <a:prstClr val="black"/>
              </a:solidFill>
            </a:endParaRPr>
          </a:p>
          <a:p>
            <a:pPr marL="0" indent="0" algn="ctr">
              <a:buNone/>
            </a:pPr>
            <a:r>
              <a:rPr lang="en-CA" dirty="0" smtClean="0"/>
              <a:t> </a:t>
            </a:r>
          </a:p>
          <a:p>
            <a:pPr marL="0" indent="0" algn="ctr">
              <a:buNone/>
            </a:pPr>
            <a:endParaRPr lang="en-CA" dirty="0" smtClean="0"/>
          </a:p>
        </p:txBody>
      </p:sp>
    </p:spTree>
    <p:extLst>
      <p:ext uri="{BB962C8B-B14F-4D97-AF65-F5344CB8AC3E}">
        <p14:creationId xmlns:p14="http://schemas.microsoft.com/office/powerpoint/2010/main" val="15632508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How do we? </a:t>
            </a:r>
            <a:endParaRPr lang="en-CA" dirty="0"/>
          </a:p>
        </p:txBody>
      </p:sp>
      <p:sp>
        <p:nvSpPr>
          <p:cNvPr id="3" name="Content Placeholder 2"/>
          <p:cNvSpPr>
            <a:spLocks noGrp="1"/>
          </p:cNvSpPr>
          <p:nvPr>
            <p:ph idx="1"/>
          </p:nvPr>
        </p:nvSpPr>
        <p:spPr>
          <a:xfrm>
            <a:off x="457200" y="1124744"/>
            <a:ext cx="8229600" cy="5400600"/>
          </a:xfrm>
        </p:spPr>
        <p:txBody>
          <a:bodyPr>
            <a:normAutofit/>
          </a:bodyPr>
          <a:lstStyle/>
          <a:p>
            <a:pPr marL="0" indent="0" algn="ctr">
              <a:buNone/>
            </a:pPr>
            <a:r>
              <a:rPr lang="en-CA" dirty="0" smtClean="0"/>
              <a:t>Schools approached the Ministry and asked for a way to remain the School of Record for the student but not have them show as currently Active in the school.  </a:t>
            </a:r>
          </a:p>
          <a:p>
            <a:r>
              <a:rPr lang="en-CA" dirty="0" smtClean="0"/>
              <a:t>Schools/Districts/Students </a:t>
            </a:r>
            <a:r>
              <a:rPr lang="en-CA" dirty="0"/>
              <a:t>wanted the School of Record to remain the school where most of their education program occurred.  </a:t>
            </a:r>
          </a:p>
          <a:p>
            <a:r>
              <a:rPr lang="en-CA" dirty="0"/>
              <a:t>The School of Record no longer wanted the students to appear as a student active in the building for reporting and tracking purposes. </a:t>
            </a:r>
          </a:p>
        </p:txBody>
      </p:sp>
    </p:spTree>
    <p:extLst>
      <p:ext uri="{BB962C8B-B14F-4D97-AF65-F5344CB8AC3E}">
        <p14:creationId xmlns:p14="http://schemas.microsoft.com/office/powerpoint/2010/main" val="8003299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Active no Primary</a:t>
            </a:r>
            <a:endParaRPr lang="en-CA" dirty="0"/>
          </a:p>
        </p:txBody>
      </p:sp>
      <p:sp>
        <p:nvSpPr>
          <p:cNvPr id="3" name="Content Placeholder 2"/>
          <p:cNvSpPr>
            <a:spLocks noGrp="1"/>
          </p:cNvSpPr>
          <p:nvPr>
            <p:ph idx="1"/>
          </p:nvPr>
        </p:nvSpPr>
        <p:spPr/>
        <p:txBody>
          <a:bodyPr/>
          <a:lstStyle/>
          <a:p>
            <a:pPr marL="0" indent="0" algn="ctr">
              <a:buNone/>
            </a:pPr>
            <a:r>
              <a:rPr lang="en-CA" dirty="0" smtClean="0"/>
              <a:t>Active no Primary is the status given to a student who is no longer Active at the Primary School (School of Record with the Ministry) but is Active in a Secondary School.</a:t>
            </a:r>
          </a:p>
          <a:p>
            <a:pPr marL="0" indent="0">
              <a:buNone/>
            </a:pPr>
            <a:endParaRPr lang="en-CA" dirty="0"/>
          </a:p>
          <a:p>
            <a:pPr marL="0" indent="0" algn="ctr">
              <a:buNone/>
            </a:pPr>
            <a:r>
              <a:rPr lang="en-CA" dirty="0" smtClean="0"/>
              <a:t>In MyEducation BC the process is automated at EOYR when the student is withdrawn or graduated in the Primary school Pre-Transition field set </a:t>
            </a:r>
            <a:r>
              <a:rPr lang="en-CA" b="1" i="1" dirty="0" smtClean="0"/>
              <a:t>and</a:t>
            </a:r>
            <a:r>
              <a:rPr lang="en-CA" dirty="0" smtClean="0"/>
              <a:t> has an open Secondary School Association to another school.</a:t>
            </a:r>
            <a:endParaRPr lang="en-CA" dirty="0"/>
          </a:p>
        </p:txBody>
      </p:sp>
    </p:spTree>
    <p:extLst>
      <p:ext uri="{BB962C8B-B14F-4D97-AF65-F5344CB8AC3E}">
        <p14:creationId xmlns:p14="http://schemas.microsoft.com/office/powerpoint/2010/main" val="36000284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Active no Primary in the Primary school</a:t>
            </a:r>
            <a:endParaRPr lang="en-CA" dirty="0"/>
          </a:p>
        </p:txBody>
      </p:sp>
      <p:sp>
        <p:nvSpPr>
          <p:cNvPr id="3" name="Content Placeholder 2"/>
          <p:cNvSpPr>
            <a:spLocks noGrp="1"/>
          </p:cNvSpPr>
          <p:nvPr>
            <p:ph idx="1"/>
          </p:nvPr>
        </p:nvSpPr>
        <p:spPr/>
        <p:txBody>
          <a:bodyPr>
            <a:normAutofit/>
          </a:bodyPr>
          <a:lstStyle/>
          <a:p>
            <a:pPr marL="0" indent="0" algn="ctr">
              <a:buNone/>
            </a:pPr>
            <a:r>
              <a:rPr lang="en-CA" sz="2800" dirty="0" smtClean="0"/>
              <a:t>This is the school listed in the Student Details screen</a:t>
            </a:r>
          </a:p>
          <a:p>
            <a:pPr marL="0" indent="0" algn="ctr">
              <a:buNone/>
            </a:pPr>
            <a:endParaRPr lang="en-CA" sz="2800" dirty="0"/>
          </a:p>
          <a:p>
            <a:pPr marL="0" indent="0" algn="ctr">
              <a:buNone/>
            </a:pPr>
            <a:r>
              <a:rPr lang="en-CA" sz="2700" dirty="0" smtClean="0"/>
              <a:t>and is the School of Record for the student with the Ministry</a:t>
            </a:r>
          </a:p>
          <a:p>
            <a:endParaRPr lang="en-CA" sz="1200" dirty="0"/>
          </a:p>
          <a:p>
            <a:r>
              <a:rPr lang="en-CA" sz="2700" dirty="0" smtClean="0"/>
              <a:t>The school will  receive diploma/transcripts from the Ministry</a:t>
            </a:r>
          </a:p>
          <a:p>
            <a:r>
              <a:rPr lang="en-CA" sz="2700" dirty="0" smtClean="0"/>
              <a:t>The student will </a:t>
            </a:r>
            <a:r>
              <a:rPr lang="en-CA" sz="2700" dirty="0"/>
              <a:t>not be a part of the 1701 collections</a:t>
            </a:r>
          </a:p>
          <a:p>
            <a:r>
              <a:rPr lang="en-CA" sz="2700" dirty="0" smtClean="0"/>
              <a:t>The student will </a:t>
            </a:r>
            <a:r>
              <a:rPr lang="en-CA" sz="2700" dirty="0"/>
              <a:t>be a part of the TRAX </a:t>
            </a:r>
            <a:r>
              <a:rPr lang="en-CA" sz="2700" dirty="0" smtClean="0"/>
              <a:t>submission</a:t>
            </a:r>
            <a:endParaRPr lang="en-CA" sz="2700" dirty="0"/>
          </a:p>
          <a:p>
            <a:r>
              <a:rPr lang="en-CA" sz="2700" dirty="0"/>
              <a:t>Is not a current student</a:t>
            </a:r>
          </a:p>
          <a:p>
            <a:pPr algn="ctr"/>
            <a:endParaRPr lang="en-CA" sz="2800" dirty="0"/>
          </a:p>
        </p:txBody>
      </p:sp>
      <p:pic>
        <p:nvPicPr>
          <p:cNvPr id="5" name="Picture 4"/>
          <p:cNvPicPr>
            <a:picLocks noChangeAspect="1"/>
          </p:cNvPicPr>
          <p:nvPr/>
        </p:nvPicPr>
        <p:blipFill>
          <a:blip r:embed="rId2"/>
          <a:stretch>
            <a:fillRect/>
          </a:stretch>
        </p:blipFill>
        <p:spPr>
          <a:xfrm>
            <a:off x="2788765" y="1628800"/>
            <a:ext cx="3566469" cy="266723"/>
          </a:xfrm>
          <a:prstGeom prst="rect">
            <a:avLst/>
          </a:prstGeom>
        </p:spPr>
      </p:pic>
    </p:spTree>
    <p:extLst>
      <p:ext uri="{BB962C8B-B14F-4D97-AF65-F5344CB8AC3E}">
        <p14:creationId xmlns:p14="http://schemas.microsoft.com/office/powerpoint/2010/main" val="28961841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Active no Primary in the Secondary School</a:t>
            </a:r>
            <a:endParaRPr lang="en-CA" dirty="0"/>
          </a:p>
        </p:txBody>
      </p:sp>
      <p:sp>
        <p:nvSpPr>
          <p:cNvPr id="5" name="Content Placeholder 4"/>
          <p:cNvSpPr>
            <a:spLocks noGrp="1"/>
          </p:cNvSpPr>
          <p:nvPr>
            <p:ph idx="1"/>
          </p:nvPr>
        </p:nvSpPr>
        <p:spPr/>
        <p:txBody>
          <a:bodyPr>
            <a:normAutofit lnSpcReduction="10000"/>
          </a:bodyPr>
          <a:lstStyle/>
          <a:p>
            <a:pPr marL="0" indent="0" algn="ctr">
              <a:buNone/>
            </a:pPr>
            <a:r>
              <a:rPr lang="en-CA" sz="3000" dirty="0" smtClean="0"/>
              <a:t>This is the school or schools listed in Membership &gt; Schools with open or future end dates</a:t>
            </a:r>
            <a:r>
              <a:rPr lang="en-CA" dirty="0" smtClean="0"/>
              <a:t>.</a:t>
            </a:r>
          </a:p>
          <a:p>
            <a:pPr marL="0" indent="0" algn="ctr">
              <a:buNone/>
            </a:pPr>
            <a:endParaRPr lang="en-CA" sz="2800" dirty="0"/>
          </a:p>
          <a:p>
            <a:pPr marL="0" indent="0" algn="ctr">
              <a:buNone/>
            </a:pPr>
            <a:endParaRPr lang="en-CA" sz="2800" dirty="0" smtClean="0"/>
          </a:p>
          <a:p>
            <a:pPr marL="0" indent="0" algn="ctr">
              <a:buNone/>
            </a:pPr>
            <a:endParaRPr lang="en-CA" sz="2800" dirty="0" smtClean="0"/>
          </a:p>
          <a:p>
            <a:pPr marL="0" indent="0" algn="ctr">
              <a:buNone/>
            </a:pPr>
            <a:endParaRPr lang="en-CA" sz="2800" dirty="0" smtClean="0"/>
          </a:p>
          <a:p>
            <a:r>
              <a:rPr lang="en-CA" sz="2800" dirty="0"/>
              <a:t>The student will </a:t>
            </a:r>
            <a:r>
              <a:rPr lang="en-CA" sz="2800" dirty="0" smtClean="0"/>
              <a:t>be </a:t>
            </a:r>
            <a:r>
              <a:rPr lang="en-CA" sz="2800" dirty="0"/>
              <a:t>a part of the 1701 </a:t>
            </a:r>
            <a:r>
              <a:rPr lang="en-CA" sz="2800" dirty="0" smtClean="0"/>
              <a:t>collections for courses with active dates</a:t>
            </a:r>
            <a:endParaRPr lang="en-CA" sz="2800" dirty="0"/>
          </a:p>
          <a:p>
            <a:r>
              <a:rPr lang="en-CA" sz="2800" dirty="0"/>
              <a:t>The student will </a:t>
            </a:r>
            <a:r>
              <a:rPr lang="en-CA" sz="2800" dirty="0" smtClean="0"/>
              <a:t>not be </a:t>
            </a:r>
            <a:r>
              <a:rPr lang="en-CA" sz="2800" dirty="0"/>
              <a:t>a part of the </a:t>
            </a:r>
            <a:r>
              <a:rPr lang="en-CA" sz="2800" dirty="0" smtClean="0"/>
              <a:t>TRAX submission</a:t>
            </a:r>
            <a:endParaRPr lang="en-CA" sz="2800" dirty="0"/>
          </a:p>
          <a:p>
            <a:r>
              <a:rPr lang="en-CA" sz="2800" dirty="0"/>
              <a:t>Is </a:t>
            </a:r>
            <a:r>
              <a:rPr lang="en-CA" sz="2800" dirty="0" smtClean="0"/>
              <a:t>a </a:t>
            </a:r>
            <a:r>
              <a:rPr lang="en-CA" sz="2800" dirty="0"/>
              <a:t>current </a:t>
            </a:r>
            <a:r>
              <a:rPr lang="en-CA" sz="2800" dirty="0" smtClean="0"/>
              <a:t>active secondary student</a:t>
            </a:r>
            <a:endParaRPr lang="en-CA" sz="2800" dirty="0"/>
          </a:p>
          <a:p>
            <a:endParaRPr lang="en-CA" dirty="0"/>
          </a:p>
        </p:txBody>
      </p:sp>
      <p:pic>
        <p:nvPicPr>
          <p:cNvPr id="6" name="Picture 5"/>
          <p:cNvPicPr>
            <a:picLocks noChangeAspect="1"/>
          </p:cNvPicPr>
          <p:nvPr/>
        </p:nvPicPr>
        <p:blipFill>
          <a:blip r:embed="rId2"/>
          <a:stretch>
            <a:fillRect/>
          </a:stretch>
        </p:blipFill>
        <p:spPr>
          <a:xfrm>
            <a:off x="1935860" y="2556248"/>
            <a:ext cx="5045911" cy="1311937"/>
          </a:xfrm>
          <a:prstGeom prst="rect">
            <a:avLst/>
          </a:prstGeom>
        </p:spPr>
      </p:pic>
    </p:spTree>
    <p:extLst>
      <p:ext uri="{BB962C8B-B14F-4D97-AF65-F5344CB8AC3E}">
        <p14:creationId xmlns:p14="http://schemas.microsoft.com/office/powerpoint/2010/main" val="4205316041"/>
      </p:ext>
    </p:extLst>
  </p:cSld>
  <p:clrMapOvr>
    <a:masterClrMapping/>
  </p:clrMapOvr>
  <p:timing>
    <p:tnLst>
      <p:par>
        <p:cTn id="1" dur="indefinite" restart="never" nodeType="tmRoot"/>
      </p:par>
    </p:tnLst>
  </p:timing>
</p:sld>
</file>

<file path=ppt/theme/theme1.xml><?xml version="1.0" encoding="utf-8"?>
<a:theme xmlns:a="http://schemas.openxmlformats.org/drawingml/2006/main" name="MyEducationBC Template MASTER_2014-02">
  <a:themeElements>
    <a:clrScheme name="ConnectEdBC_1">
      <a:dk1>
        <a:sysClr val="windowText" lastClr="000000"/>
      </a:dk1>
      <a:lt1>
        <a:sysClr val="window" lastClr="FFFFFF"/>
      </a:lt1>
      <a:dk2>
        <a:srgbClr val="72380D"/>
      </a:dk2>
      <a:lt2>
        <a:srgbClr val="FBF4E5"/>
      </a:lt2>
      <a:accent1>
        <a:srgbClr val="234075"/>
      </a:accent1>
      <a:accent2>
        <a:srgbClr val="E3A82B"/>
      </a:accent2>
      <a:accent3>
        <a:srgbClr val="587BBA"/>
      </a:accent3>
      <a:accent4>
        <a:srgbClr val="B06127"/>
      </a:accent4>
      <a:accent5>
        <a:srgbClr val="7C94BE"/>
      </a:accent5>
      <a:accent6>
        <a:srgbClr val="3A9853"/>
      </a:accent6>
      <a:hlink>
        <a:srgbClr val="2A3A58"/>
      </a:hlink>
      <a:folHlink>
        <a:srgbClr val="0B224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2779</TotalTime>
  <Words>509</Words>
  <Application>Microsoft Office PowerPoint</Application>
  <PresentationFormat>On-screen Show (4:3)</PresentationFormat>
  <Paragraphs>50</Paragraphs>
  <Slides>8</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Albertus Extra Bold</vt:lpstr>
      <vt:lpstr>Arial</vt:lpstr>
      <vt:lpstr>Calibri</vt:lpstr>
      <vt:lpstr>Wingdings</vt:lpstr>
      <vt:lpstr>MyEducationBC Template MASTER_2014-02</vt:lpstr>
      <vt:lpstr>Understanding Active no Primary</vt:lpstr>
      <vt:lpstr>School of Record</vt:lpstr>
      <vt:lpstr>Choice = Complexity</vt:lpstr>
      <vt:lpstr>Choice = Complexity</vt:lpstr>
      <vt:lpstr>How do we? </vt:lpstr>
      <vt:lpstr>Active no Primary</vt:lpstr>
      <vt:lpstr>Active no Primary in the Primary school</vt:lpstr>
      <vt:lpstr>Active no Primary in the Secondary School</vt:lpstr>
    </vt:vector>
  </TitlesOfParts>
  <Company>Fujitsu America Inc.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Fundamentals Lite</dc:title>
  <dc:creator>Kate Jones</dc:creator>
  <cp:lastModifiedBy>Nora Kerr</cp:lastModifiedBy>
  <cp:revision>100</cp:revision>
  <dcterms:created xsi:type="dcterms:W3CDTF">2014-05-05T21:40:04Z</dcterms:created>
  <dcterms:modified xsi:type="dcterms:W3CDTF">2016-09-09T19:33:19Z</dcterms:modified>
</cp:coreProperties>
</file>