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7775575" cy="12815888"/>
  <p:notesSz cx="6950075" cy="11979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4" userDrawn="1">
          <p15:clr>
            <a:srgbClr val="A4A3A4"/>
          </p15:clr>
        </p15:guide>
        <p15:guide id="2" pos="24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AF0F"/>
    <a:srgbClr val="FFFF66"/>
    <a:srgbClr val="FFD85B"/>
    <a:srgbClr val="FFE697"/>
    <a:srgbClr val="9F2619"/>
    <a:srgbClr val="666633"/>
    <a:srgbClr val="4A81D2"/>
    <a:srgbClr val="92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81" autoAdjust="0"/>
    <p:restoredTop sz="94660"/>
  </p:normalViewPr>
  <p:slideViewPr>
    <p:cSldViewPr>
      <p:cViewPr varScale="1">
        <p:scale>
          <a:sx n="57" d="100"/>
          <a:sy n="57" d="100"/>
        </p:scale>
        <p:origin x="2232" y="77"/>
      </p:cViewPr>
      <p:guideLst>
        <p:guide orient="horz" pos="4084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2097416"/>
            <a:ext cx="6609239" cy="4461828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6731309"/>
            <a:ext cx="5831681" cy="30942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434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487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682327"/>
            <a:ext cx="1676608" cy="108608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682327"/>
            <a:ext cx="4932630" cy="108608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640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091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3195076"/>
            <a:ext cx="6706433" cy="5331052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8576562"/>
            <a:ext cx="6706433" cy="2803475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651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3411637"/>
            <a:ext cx="3304619" cy="8131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3411637"/>
            <a:ext cx="3304619" cy="8131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55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682330"/>
            <a:ext cx="6706433" cy="24771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3141673"/>
            <a:ext cx="3289432" cy="1539686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4681359"/>
            <a:ext cx="3289432" cy="6885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3141673"/>
            <a:ext cx="3305632" cy="1539686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4681359"/>
            <a:ext cx="3305632" cy="68855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2711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846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204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854392"/>
            <a:ext cx="2507825" cy="2990374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845253"/>
            <a:ext cx="3936385" cy="9107587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844767"/>
            <a:ext cx="2507825" cy="7122905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46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854392"/>
            <a:ext cx="2507825" cy="2990374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845253"/>
            <a:ext cx="3936385" cy="9107587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844767"/>
            <a:ext cx="2507825" cy="7122905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196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682330"/>
            <a:ext cx="6706433" cy="2477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3411637"/>
            <a:ext cx="6706433" cy="813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1878433"/>
            <a:ext cx="1749504" cy="682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C89DE-FF61-4BF0-81B6-2F6A206CD6BF}" type="datetimeFigureOut">
              <a:rPr lang="en-CA" smtClean="0"/>
              <a:t>2024-05-17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1878433"/>
            <a:ext cx="2624257" cy="682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1878433"/>
            <a:ext cx="1749504" cy="682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9083A-5A88-4042-B43B-4B9DFFDD27F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218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85050">
              <a:srgbClr val="92C0C0"/>
            </a:gs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rgbClr val="92C0C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43" y="2358756"/>
            <a:ext cx="603504" cy="6780607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1752350" y="2358756"/>
            <a:ext cx="607051" cy="6689910"/>
          </a:xfrm>
          <a:prstGeom prst="rect">
            <a:avLst/>
          </a:prstGeom>
          <a:solidFill>
            <a:srgbClr val="28AF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546"/>
          </a:p>
        </p:txBody>
      </p:sp>
      <p:sp>
        <p:nvSpPr>
          <p:cNvPr id="4" name="Rounded Rectangle 3"/>
          <p:cNvSpPr/>
          <p:nvPr/>
        </p:nvSpPr>
        <p:spPr>
          <a:xfrm>
            <a:off x="375317" y="307011"/>
            <a:ext cx="7177072" cy="866198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718" b="1" dirty="0">
                <a:solidFill>
                  <a:schemeClr val="tx1"/>
                </a:solidFill>
              </a:rPr>
              <a:t>BC requires both COURSE GRADES and COURSE DATES for 1701, TRAX and SADE exports, Diploma Verification and Transcript Graduation reports.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85726" y="1484972"/>
            <a:ext cx="3340301" cy="873784"/>
          </a:xfrm>
          <a:prstGeom prst="roundRect">
            <a:avLst/>
          </a:prstGeom>
          <a:solidFill>
            <a:srgbClr val="28AF0F">
              <a:alpha val="9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46" dirty="0"/>
              <a:t>The process of entering </a:t>
            </a:r>
            <a:r>
              <a:rPr lang="en-CA" sz="1546" b="1" dirty="0">
                <a:solidFill>
                  <a:srgbClr val="002060"/>
                </a:solidFill>
              </a:rPr>
              <a:t>GRADES</a:t>
            </a:r>
            <a:r>
              <a:rPr lang="en-CA" sz="1546" dirty="0">
                <a:solidFill>
                  <a:srgbClr val="002060"/>
                </a:solidFill>
              </a:rPr>
              <a:t> </a:t>
            </a:r>
            <a:r>
              <a:rPr lang="en-CA" sz="1546" dirty="0"/>
              <a:t>is </a:t>
            </a:r>
            <a:r>
              <a:rPr lang="en-CA" sz="1546" b="1" dirty="0">
                <a:solidFill>
                  <a:srgbClr val="002060"/>
                </a:solidFill>
              </a:rPr>
              <a:t>CORE </a:t>
            </a:r>
            <a:r>
              <a:rPr lang="en-CA" sz="1546" dirty="0"/>
              <a:t>MyEdBC functionality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49467" y="1484971"/>
            <a:ext cx="3402922" cy="873785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46" dirty="0"/>
              <a:t>The process of entering </a:t>
            </a:r>
            <a:r>
              <a:rPr lang="en-CA" sz="1546" b="1" dirty="0">
                <a:solidFill>
                  <a:srgbClr val="FFFF00"/>
                </a:solidFill>
              </a:rPr>
              <a:t>DATES </a:t>
            </a:r>
            <a:r>
              <a:rPr lang="en-CA" sz="1546" dirty="0"/>
              <a:t>is </a:t>
            </a:r>
            <a:br>
              <a:rPr lang="en-CA" sz="1546" dirty="0"/>
            </a:br>
            <a:r>
              <a:rPr lang="en-CA" sz="1546" b="1" dirty="0">
                <a:solidFill>
                  <a:srgbClr val="FFFF00"/>
                </a:solidFill>
              </a:rPr>
              <a:t>BC SPECIFIC</a:t>
            </a:r>
            <a:r>
              <a:rPr lang="en-CA" sz="1546" dirty="0">
                <a:solidFill>
                  <a:srgbClr val="FFFF00"/>
                </a:solidFill>
              </a:rPr>
              <a:t> </a:t>
            </a:r>
            <a:r>
              <a:rPr lang="en-CA" sz="1546" dirty="0"/>
              <a:t>MyEDBC functionality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45854" y="2482499"/>
            <a:ext cx="7177072" cy="538423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718" b="1" cap="all" dirty="0">
                <a:solidFill>
                  <a:schemeClr val="tx1"/>
                </a:solidFill>
              </a:rPr>
              <a:t>similar processes, prepared and posted separately</a:t>
            </a:r>
          </a:p>
          <a:p>
            <a:pPr algn="ctr"/>
            <a:r>
              <a:rPr lang="en-CA" sz="1546" dirty="0">
                <a:solidFill>
                  <a:schemeClr val="tx1"/>
                </a:solidFill>
              </a:rPr>
              <a:t>Both processes </a:t>
            </a:r>
            <a:r>
              <a:rPr lang="en-CA" sz="1546" b="1" cap="all" dirty="0">
                <a:solidFill>
                  <a:schemeClr val="tx1"/>
                </a:solidFill>
              </a:rPr>
              <a:t>work together </a:t>
            </a:r>
            <a:r>
              <a:rPr lang="en-CA" sz="1546" dirty="0">
                <a:solidFill>
                  <a:schemeClr val="tx1"/>
                </a:solidFill>
              </a:rPr>
              <a:t>to create BC student transcript records.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5726" y="3823260"/>
            <a:ext cx="3319483" cy="1494219"/>
          </a:xfrm>
          <a:prstGeom prst="roundRect">
            <a:avLst/>
          </a:prstGeom>
          <a:solidFill>
            <a:srgbClr val="28AF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46" b="1" dirty="0"/>
              <a:t>Prepare Grade Input – Term</a:t>
            </a:r>
          </a:p>
          <a:p>
            <a:pPr algn="ctr"/>
            <a:r>
              <a:rPr lang="en-CA" sz="1546" dirty="0"/>
              <a:t>Creates the grade columns in the Grade Input screens.  Grade </a:t>
            </a:r>
          </a:p>
          <a:p>
            <a:pPr algn="ctr"/>
            <a:r>
              <a:rPr lang="en-CA" sz="1546" dirty="0"/>
              <a:t>columns are where term marks and comments are entered.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821182" y="3527624"/>
            <a:ext cx="6256952" cy="214107"/>
          </a:xfrm>
          <a:prstGeom prst="roundRect">
            <a:avLst/>
          </a:prstGeom>
          <a:solidFill>
            <a:srgbClr val="FF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46" b="1" dirty="0">
                <a:solidFill>
                  <a:srgbClr val="002060"/>
                </a:solidFill>
              </a:rPr>
              <a:t>PREPARE: School &gt; Grades &gt; Grade Input &gt; Options &gt; Prepare Grade Input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135270" y="3823260"/>
            <a:ext cx="3402924" cy="1494219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546" b="1" dirty="0"/>
          </a:p>
          <a:p>
            <a:pPr algn="ctr"/>
            <a:r>
              <a:rPr lang="en-CA" sz="1546" b="1" dirty="0"/>
              <a:t>Prepare Grade Input – Course</a:t>
            </a:r>
          </a:p>
          <a:p>
            <a:pPr algn="ctr"/>
            <a:r>
              <a:rPr lang="en-CA" sz="1546" dirty="0"/>
              <a:t>Creates the course date columns in the Grade Input screens.</a:t>
            </a:r>
          </a:p>
          <a:p>
            <a:pPr algn="ctr"/>
            <a:r>
              <a:rPr lang="en-CA" sz="1546" dirty="0"/>
              <a:t>Course Date columns are where Completion Dates and Active Dates (DL/CE) are entered.</a:t>
            </a:r>
          </a:p>
          <a:p>
            <a:pPr algn="ctr"/>
            <a:endParaRPr lang="en-CA" sz="1546" dirty="0"/>
          </a:p>
        </p:txBody>
      </p:sp>
      <p:sp>
        <p:nvSpPr>
          <p:cNvPr id="21" name="Rounded Rectangle 20"/>
          <p:cNvSpPr/>
          <p:nvPr/>
        </p:nvSpPr>
        <p:spPr>
          <a:xfrm>
            <a:off x="821182" y="7000881"/>
            <a:ext cx="6256952" cy="247128"/>
          </a:xfrm>
          <a:prstGeom prst="roundRect">
            <a:avLst/>
          </a:prstGeom>
          <a:solidFill>
            <a:srgbClr val="FF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46" b="1" dirty="0">
                <a:solidFill>
                  <a:srgbClr val="002060"/>
                </a:solidFill>
              </a:rPr>
              <a:t>POST: School &gt; Grades &gt; Grade Input &gt; Options &gt; Post Grades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85726" y="7337291"/>
            <a:ext cx="3340301" cy="1613590"/>
          </a:xfrm>
          <a:prstGeom prst="roundRect">
            <a:avLst/>
          </a:prstGeom>
          <a:solidFill>
            <a:srgbClr val="28AF0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546" b="1" dirty="0">
              <a:solidFill>
                <a:srgbClr val="002060"/>
              </a:solidFill>
            </a:endParaRPr>
          </a:p>
          <a:p>
            <a:pPr algn="ctr"/>
            <a:r>
              <a:rPr lang="en-CA" sz="1546" b="1" dirty="0"/>
              <a:t>Post Grades – Term</a:t>
            </a:r>
          </a:p>
          <a:p>
            <a:pPr algn="ctr"/>
            <a:r>
              <a:rPr lang="en-CA" sz="1546" dirty="0"/>
              <a:t>When term mark entry is complete, post grades to the transcript record using Options &gt; Post Grades and select the grade term. Posting a </a:t>
            </a:r>
            <a:r>
              <a:rPr lang="en-CA" sz="1546" b="1" dirty="0">
                <a:solidFill>
                  <a:srgbClr val="002060"/>
                </a:solidFill>
              </a:rPr>
              <a:t>Final</a:t>
            </a:r>
            <a:r>
              <a:rPr lang="en-CA" sz="1546" dirty="0">
                <a:solidFill>
                  <a:srgbClr val="002060"/>
                </a:solidFill>
              </a:rPr>
              <a:t> </a:t>
            </a:r>
            <a:r>
              <a:rPr lang="en-CA" sz="1546" dirty="0"/>
              <a:t>mark populates the completion date.</a:t>
            </a:r>
          </a:p>
          <a:p>
            <a:pPr algn="ctr"/>
            <a:endParaRPr lang="en-CA" sz="1546" dirty="0"/>
          </a:p>
        </p:txBody>
      </p:sp>
      <p:sp>
        <p:nvSpPr>
          <p:cNvPr id="23" name="Rounded Rectangle 22"/>
          <p:cNvSpPr/>
          <p:nvPr/>
        </p:nvSpPr>
        <p:spPr>
          <a:xfrm>
            <a:off x="4135270" y="7336720"/>
            <a:ext cx="3402924" cy="161359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546" b="1" dirty="0">
              <a:solidFill>
                <a:srgbClr val="002060"/>
              </a:solidFill>
            </a:endParaRPr>
          </a:p>
          <a:p>
            <a:pPr algn="ctr">
              <a:spcBef>
                <a:spcPts val="1500"/>
              </a:spcBef>
            </a:pPr>
            <a:r>
              <a:rPr lang="en-CA" sz="1546" b="1" dirty="0"/>
              <a:t>Post Grades – Course Dates</a:t>
            </a:r>
          </a:p>
          <a:p>
            <a:pPr algn="ctr"/>
            <a:r>
              <a:rPr lang="en-CA" sz="1546" dirty="0"/>
              <a:t>When Active Dates are entered or Completion Dates populated, post dates to the transcript record using Options &gt; Post Grades and check the post course dates box.</a:t>
            </a:r>
          </a:p>
          <a:p>
            <a:pPr algn="ctr"/>
            <a:endParaRPr lang="en-CA" sz="1546" b="1" dirty="0"/>
          </a:p>
          <a:p>
            <a:pPr algn="ctr"/>
            <a:endParaRPr lang="en-CA" sz="1546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27" y="5441221"/>
            <a:ext cx="7137199" cy="1028019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790" y="9048666"/>
            <a:ext cx="7137199" cy="102147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5057602" y="10431456"/>
            <a:ext cx="2445388" cy="2073403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00" dirty="0">
                <a:solidFill>
                  <a:schemeClr val="tx1"/>
                </a:solidFill>
              </a:rPr>
              <a:t>Transcripts and DVRs will show a course as </a:t>
            </a:r>
            <a:r>
              <a:rPr lang="en-CA" sz="1500" i="1" dirty="0">
                <a:solidFill>
                  <a:schemeClr val="tx1"/>
                </a:solidFill>
              </a:rPr>
              <a:t>In Progress </a:t>
            </a:r>
            <a:r>
              <a:rPr lang="en-CA" sz="1500" dirty="0">
                <a:solidFill>
                  <a:schemeClr val="tx1"/>
                </a:solidFill>
              </a:rPr>
              <a:t>until the transcript record is complete with a final mark </a:t>
            </a:r>
            <a:r>
              <a:rPr lang="en-CA" sz="1500">
                <a:solidFill>
                  <a:schemeClr val="tx1"/>
                </a:solidFill>
              </a:rPr>
              <a:t>and a completion date. </a:t>
            </a:r>
            <a:endParaRPr lang="en-CA" sz="15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712233" y="10755766"/>
            <a:ext cx="2351110" cy="1416891"/>
          </a:xfrm>
          <a:prstGeom prst="roundRect">
            <a:avLst/>
          </a:prstGeom>
          <a:solidFill>
            <a:srgbClr val="FFD8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46" dirty="0">
                <a:solidFill>
                  <a:schemeClr val="tx1"/>
                </a:solidFill>
              </a:rPr>
              <a:t>After Final marks are posted, Dates </a:t>
            </a:r>
            <a:r>
              <a:rPr lang="en-CA" sz="1546" b="1" dirty="0">
                <a:solidFill>
                  <a:schemeClr val="tx1"/>
                </a:solidFill>
              </a:rPr>
              <a:t>MUST</a:t>
            </a:r>
            <a:r>
              <a:rPr lang="en-CA" sz="1546" dirty="0">
                <a:solidFill>
                  <a:schemeClr val="tx1"/>
                </a:solidFill>
              </a:rPr>
              <a:t> also be posted to update the transcript record with the completion date.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65789" y="10405975"/>
            <a:ext cx="2340701" cy="2073402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500" dirty="0">
                <a:solidFill>
                  <a:schemeClr val="tx1"/>
                </a:solidFill>
              </a:rPr>
              <a:t> When posted, information in Grade Input overwrites the information in a transcript record. Ensure changes are made </a:t>
            </a:r>
            <a:r>
              <a:rPr lang="en-CA" sz="1500" b="1" dirty="0">
                <a:solidFill>
                  <a:schemeClr val="tx1"/>
                </a:solidFill>
              </a:rPr>
              <a:t>FIRST</a:t>
            </a:r>
            <a:r>
              <a:rPr lang="en-CA" sz="1500" dirty="0">
                <a:solidFill>
                  <a:schemeClr val="tx1"/>
                </a:solidFill>
              </a:rPr>
              <a:t> in Grade Input and </a:t>
            </a:r>
            <a:r>
              <a:rPr lang="en-CA" sz="1500" b="1" dirty="0">
                <a:solidFill>
                  <a:schemeClr val="tx1"/>
                </a:solidFill>
              </a:rPr>
              <a:t>THEN</a:t>
            </a:r>
            <a:r>
              <a:rPr lang="en-CA" sz="1500" dirty="0">
                <a:solidFill>
                  <a:schemeClr val="tx1"/>
                </a:solidFill>
              </a:rPr>
              <a:t> posted to the Transcript</a:t>
            </a:r>
          </a:p>
        </p:txBody>
      </p:sp>
    </p:spTree>
    <p:extLst>
      <p:ext uri="{BB962C8B-B14F-4D97-AF65-F5344CB8AC3E}">
        <p14:creationId xmlns:p14="http://schemas.microsoft.com/office/powerpoint/2010/main" val="3415606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295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Fujitsu America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 Kerr</dc:creator>
  <cp:lastModifiedBy>Jacki Stabb</cp:lastModifiedBy>
  <cp:revision>29</cp:revision>
  <dcterms:created xsi:type="dcterms:W3CDTF">2017-02-07T22:39:17Z</dcterms:created>
  <dcterms:modified xsi:type="dcterms:W3CDTF">2024-05-17T15:03:53Z</dcterms:modified>
</cp:coreProperties>
</file>