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</p:sldIdLst>
  <p:sldSz cx="7775575" cy="12815888"/>
  <p:notesSz cx="6950075" cy="119792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4084" userDrawn="1">
          <p15:clr>
            <a:srgbClr val="A4A3A4"/>
          </p15:clr>
        </p15:guide>
        <p15:guide id="2" pos="244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8AF0F"/>
    <a:srgbClr val="FFFF66"/>
    <a:srgbClr val="FFD85B"/>
    <a:srgbClr val="FFE697"/>
    <a:srgbClr val="9F2619"/>
    <a:srgbClr val="666633"/>
    <a:srgbClr val="4A81D2"/>
    <a:srgbClr val="92C0C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7981" autoAdjust="0"/>
    <p:restoredTop sz="94660"/>
  </p:normalViewPr>
  <p:slideViewPr>
    <p:cSldViewPr>
      <p:cViewPr varScale="1">
        <p:scale>
          <a:sx n="57" d="100"/>
          <a:sy n="57" d="100"/>
        </p:scale>
        <p:origin x="2232" y="77"/>
      </p:cViewPr>
      <p:guideLst>
        <p:guide orient="horz" pos="4084"/>
        <p:guide pos="244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3168" y="2097416"/>
            <a:ext cx="6609239" cy="4461828"/>
          </a:xfrm>
        </p:spPr>
        <p:txBody>
          <a:bodyPr anchor="b"/>
          <a:lstStyle>
            <a:lvl1pPr algn="ctr">
              <a:defRPr sz="51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947" y="6731309"/>
            <a:ext cx="5831681" cy="3094205"/>
          </a:xfrm>
        </p:spPr>
        <p:txBody>
          <a:bodyPr/>
          <a:lstStyle>
            <a:lvl1pPr marL="0" indent="0" algn="ctr">
              <a:buNone/>
              <a:defRPr sz="2041"/>
            </a:lvl1pPr>
            <a:lvl2pPr marL="388757" indent="0" algn="ctr">
              <a:buNone/>
              <a:defRPr sz="1701"/>
            </a:lvl2pPr>
            <a:lvl3pPr marL="777514" indent="0" algn="ctr">
              <a:buNone/>
              <a:defRPr sz="1531"/>
            </a:lvl3pPr>
            <a:lvl4pPr marL="1166271" indent="0" algn="ctr">
              <a:buNone/>
              <a:defRPr sz="1360"/>
            </a:lvl4pPr>
            <a:lvl5pPr marL="1555029" indent="0" algn="ctr">
              <a:buNone/>
              <a:defRPr sz="1360"/>
            </a:lvl5pPr>
            <a:lvl6pPr marL="1943786" indent="0" algn="ctr">
              <a:buNone/>
              <a:defRPr sz="1360"/>
            </a:lvl6pPr>
            <a:lvl7pPr marL="2332543" indent="0" algn="ctr">
              <a:buNone/>
              <a:defRPr sz="1360"/>
            </a:lvl7pPr>
            <a:lvl8pPr marL="2721300" indent="0" algn="ctr">
              <a:buNone/>
              <a:defRPr sz="1360"/>
            </a:lvl8pPr>
            <a:lvl9pPr marL="3110057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5743498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1864874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4396" y="682327"/>
            <a:ext cx="1676608" cy="108608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571" y="682327"/>
            <a:ext cx="4932630" cy="1086087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196400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850917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522" y="3195076"/>
            <a:ext cx="6706433" cy="5331052"/>
          </a:xfrm>
        </p:spPr>
        <p:txBody>
          <a:bodyPr anchor="b"/>
          <a:lstStyle>
            <a:lvl1pPr>
              <a:defRPr sz="5102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522" y="8576562"/>
            <a:ext cx="6706433" cy="2803475"/>
          </a:xfrm>
        </p:spPr>
        <p:txBody>
          <a:bodyPr/>
          <a:lstStyle>
            <a:lvl1pPr marL="0" indent="0">
              <a:buNone/>
              <a:defRPr sz="2041">
                <a:solidFill>
                  <a:schemeClr val="tx1"/>
                </a:solidFill>
              </a:defRPr>
            </a:lvl1pPr>
            <a:lvl2pPr marL="388757" indent="0">
              <a:buNone/>
              <a:defRPr sz="1701">
                <a:solidFill>
                  <a:schemeClr val="tx1">
                    <a:tint val="75000"/>
                  </a:schemeClr>
                </a:solidFill>
              </a:defRPr>
            </a:lvl2pPr>
            <a:lvl3pPr marL="777514" indent="0">
              <a:buNone/>
              <a:defRPr sz="1531">
                <a:solidFill>
                  <a:schemeClr val="tx1">
                    <a:tint val="75000"/>
                  </a:schemeClr>
                </a:solidFill>
              </a:defRPr>
            </a:lvl3pPr>
            <a:lvl4pPr marL="1166271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5029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786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2543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13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10057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6511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571" y="3411637"/>
            <a:ext cx="3304619" cy="8131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6385" y="3411637"/>
            <a:ext cx="3304619" cy="81315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27550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682330"/>
            <a:ext cx="6706433" cy="24771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584" y="3141673"/>
            <a:ext cx="3289432" cy="1539686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584" y="4681359"/>
            <a:ext cx="3289432" cy="68855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6385" y="3141673"/>
            <a:ext cx="3305632" cy="1539686"/>
          </a:xfrm>
        </p:spPr>
        <p:txBody>
          <a:bodyPr anchor="b"/>
          <a:lstStyle>
            <a:lvl1pPr marL="0" indent="0">
              <a:buNone/>
              <a:defRPr sz="2041" b="1"/>
            </a:lvl1pPr>
            <a:lvl2pPr marL="388757" indent="0">
              <a:buNone/>
              <a:defRPr sz="1701" b="1"/>
            </a:lvl2pPr>
            <a:lvl3pPr marL="777514" indent="0">
              <a:buNone/>
              <a:defRPr sz="1531" b="1"/>
            </a:lvl3pPr>
            <a:lvl4pPr marL="1166271" indent="0">
              <a:buNone/>
              <a:defRPr sz="1360" b="1"/>
            </a:lvl4pPr>
            <a:lvl5pPr marL="1555029" indent="0">
              <a:buNone/>
              <a:defRPr sz="1360" b="1"/>
            </a:lvl5pPr>
            <a:lvl6pPr marL="1943786" indent="0">
              <a:buNone/>
              <a:defRPr sz="1360" b="1"/>
            </a:lvl6pPr>
            <a:lvl7pPr marL="2332543" indent="0">
              <a:buNone/>
              <a:defRPr sz="1360" b="1"/>
            </a:lvl7pPr>
            <a:lvl8pPr marL="2721300" indent="0">
              <a:buNone/>
              <a:defRPr sz="1360" b="1"/>
            </a:lvl8pPr>
            <a:lvl9pPr marL="3110057" indent="0">
              <a:buNone/>
              <a:defRPr sz="13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6385" y="4681359"/>
            <a:ext cx="3305632" cy="688557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27118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368465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3362048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854392"/>
            <a:ext cx="2507825" cy="2990374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5632" y="1845253"/>
            <a:ext cx="3936385" cy="9107587"/>
          </a:xfrm>
        </p:spPr>
        <p:txBody>
          <a:bodyPr/>
          <a:lstStyle>
            <a:lvl1pPr>
              <a:defRPr sz="2721"/>
            </a:lvl1pPr>
            <a:lvl2pPr>
              <a:defRPr sz="2381"/>
            </a:lvl2pPr>
            <a:lvl3pPr>
              <a:defRPr sz="2041"/>
            </a:lvl3pPr>
            <a:lvl4pPr>
              <a:defRPr sz="1701"/>
            </a:lvl4pPr>
            <a:lvl5pPr>
              <a:defRPr sz="1701"/>
            </a:lvl5pPr>
            <a:lvl6pPr>
              <a:defRPr sz="1701"/>
            </a:lvl6pPr>
            <a:lvl7pPr>
              <a:defRPr sz="1701"/>
            </a:lvl7pPr>
            <a:lvl8pPr>
              <a:defRPr sz="1701"/>
            </a:lvl8pPr>
            <a:lvl9pPr>
              <a:defRPr sz="1701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844767"/>
            <a:ext cx="2507825" cy="7122905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9154618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584" y="854392"/>
            <a:ext cx="2507825" cy="2990374"/>
          </a:xfrm>
        </p:spPr>
        <p:txBody>
          <a:bodyPr anchor="b"/>
          <a:lstStyle>
            <a:lvl1pPr>
              <a:defRPr sz="272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5632" y="1845253"/>
            <a:ext cx="3936385" cy="9107587"/>
          </a:xfrm>
        </p:spPr>
        <p:txBody>
          <a:bodyPr anchor="t"/>
          <a:lstStyle>
            <a:lvl1pPr marL="0" indent="0">
              <a:buNone/>
              <a:defRPr sz="2721"/>
            </a:lvl1pPr>
            <a:lvl2pPr marL="388757" indent="0">
              <a:buNone/>
              <a:defRPr sz="2381"/>
            </a:lvl2pPr>
            <a:lvl3pPr marL="777514" indent="0">
              <a:buNone/>
              <a:defRPr sz="2041"/>
            </a:lvl3pPr>
            <a:lvl4pPr marL="1166271" indent="0">
              <a:buNone/>
              <a:defRPr sz="1701"/>
            </a:lvl4pPr>
            <a:lvl5pPr marL="1555029" indent="0">
              <a:buNone/>
              <a:defRPr sz="1701"/>
            </a:lvl5pPr>
            <a:lvl6pPr marL="1943786" indent="0">
              <a:buNone/>
              <a:defRPr sz="1701"/>
            </a:lvl6pPr>
            <a:lvl7pPr marL="2332543" indent="0">
              <a:buNone/>
              <a:defRPr sz="1701"/>
            </a:lvl7pPr>
            <a:lvl8pPr marL="2721300" indent="0">
              <a:buNone/>
              <a:defRPr sz="1701"/>
            </a:lvl8pPr>
            <a:lvl9pPr marL="3110057" indent="0">
              <a:buNone/>
              <a:defRPr sz="170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584" y="3844767"/>
            <a:ext cx="2507825" cy="7122905"/>
          </a:xfrm>
        </p:spPr>
        <p:txBody>
          <a:bodyPr/>
          <a:lstStyle>
            <a:lvl1pPr marL="0" indent="0">
              <a:buNone/>
              <a:defRPr sz="1360"/>
            </a:lvl1pPr>
            <a:lvl2pPr marL="388757" indent="0">
              <a:buNone/>
              <a:defRPr sz="1190"/>
            </a:lvl2pPr>
            <a:lvl3pPr marL="777514" indent="0">
              <a:buNone/>
              <a:defRPr sz="1020"/>
            </a:lvl3pPr>
            <a:lvl4pPr marL="1166271" indent="0">
              <a:buNone/>
              <a:defRPr sz="850"/>
            </a:lvl4pPr>
            <a:lvl5pPr marL="1555029" indent="0">
              <a:buNone/>
              <a:defRPr sz="850"/>
            </a:lvl5pPr>
            <a:lvl6pPr marL="1943786" indent="0">
              <a:buNone/>
              <a:defRPr sz="850"/>
            </a:lvl6pPr>
            <a:lvl7pPr marL="2332543" indent="0">
              <a:buNone/>
              <a:defRPr sz="850"/>
            </a:lvl7pPr>
            <a:lvl8pPr marL="2721300" indent="0">
              <a:buNone/>
              <a:defRPr sz="850"/>
            </a:lvl8pPr>
            <a:lvl9pPr marL="3110057" indent="0">
              <a:buNone/>
              <a:defRPr sz="8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C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119685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571" y="682330"/>
            <a:ext cx="6706433" cy="24771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571" y="3411637"/>
            <a:ext cx="6706433" cy="8131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571" y="11878433"/>
            <a:ext cx="1749504" cy="682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AC89DE-FF61-4BF0-81B6-2F6A206CD6BF}" type="datetimeFigureOut">
              <a:rPr lang="en-CA" smtClean="0"/>
              <a:t>2024-05-17</a:t>
            </a:fld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5659" y="11878433"/>
            <a:ext cx="2624257" cy="682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C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91500" y="11878433"/>
            <a:ext cx="1749504" cy="68232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69083A-5A88-4042-B43B-4B9DFFDD27FF}" type="slidenum">
              <a:rPr lang="en-CA" smtClean="0"/>
              <a:t>‹#›</a:t>
            </a:fld>
            <a:endParaRPr lang="en-CA"/>
          </a:p>
        </p:txBody>
      </p:sp>
    </p:spTree>
    <p:extLst>
      <p:ext uri="{BB962C8B-B14F-4D97-AF65-F5344CB8AC3E}">
        <p14:creationId xmlns:p14="http://schemas.microsoft.com/office/powerpoint/2010/main" val="20021838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777514" rtl="0" eaLnBrk="1" latinLnBrk="0" hangingPunct="1">
        <a:lnSpc>
          <a:spcPct val="90000"/>
        </a:lnSpc>
        <a:spcBef>
          <a:spcPct val="0"/>
        </a:spcBef>
        <a:buNone/>
        <a:defRPr sz="374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79" indent="-194379" algn="l" defTabSz="777514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1" kern="1200">
          <a:solidFill>
            <a:schemeClr val="tx1"/>
          </a:solidFill>
          <a:latin typeface="+mn-lt"/>
          <a:ea typeface="+mn-ea"/>
          <a:cs typeface="+mn-cs"/>
        </a:defRPr>
      </a:lvl1pPr>
      <a:lvl2pPr marL="5831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1" kern="1200">
          <a:solidFill>
            <a:schemeClr val="tx1"/>
          </a:solidFill>
          <a:latin typeface="+mn-lt"/>
          <a:ea typeface="+mn-ea"/>
          <a:cs typeface="+mn-cs"/>
        </a:defRPr>
      </a:lvl2pPr>
      <a:lvl3pPr marL="971893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1" kern="1200">
          <a:solidFill>
            <a:schemeClr val="tx1"/>
          </a:solidFill>
          <a:latin typeface="+mn-lt"/>
          <a:ea typeface="+mn-ea"/>
          <a:cs typeface="+mn-cs"/>
        </a:defRPr>
      </a:lvl3pPr>
      <a:lvl4pPr marL="1360650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749407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2138164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526922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915679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304436" indent="-194379" algn="l" defTabSz="777514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1pPr>
      <a:lvl2pPr marL="388757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2pPr>
      <a:lvl3pPr marL="777514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3pPr>
      <a:lvl4pPr marL="1166271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4pPr>
      <a:lvl5pPr marL="1555029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5pPr>
      <a:lvl6pPr marL="1943786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6pPr>
      <a:lvl7pPr marL="2332543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7pPr>
      <a:lvl8pPr marL="2721300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8pPr>
      <a:lvl9pPr marL="3110057" algn="l" defTabSz="777514" rtl="0" eaLnBrk="1" latinLnBrk="0" hangingPunct="1">
        <a:defRPr sz="153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 shadeToTitle="1">
        <a:gradFill flip="none" rotWithShape="1">
          <a:gsLst>
            <a:gs pos="85050">
              <a:srgbClr val="92C0C0"/>
            </a:gs>
            <a:gs pos="0">
              <a:schemeClr val="accent2">
                <a:lumMod val="0"/>
                <a:lumOff val="100000"/>
              </a:schemeClr>
            </a:gs>
            <a:gs pos="35000">
              <a:schemeClr val="accent2">
                <a:lumMod val="0"/>
                <a:lumOff val="100000"/>
              </a:schemeClr>
            </a:gs>
            <a:gs pos="100000">
              <a:srgbClr val="92C0C0"/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Picture 3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80143" y="2358756"/>
            <a:ext cx="603504" cy="6780607"/>
          </a:xfrm>
          <a:prstGeom prst="rect">
            <a:avLst/>
          </a:prstGeom>
        </p:spPr>
      </p:pic>
      <p:sp>
        <p:nvSpPr>
          <p:cNvPr id="38" name="Rectangle 37"/>
          <p:cNvSpPr/>
          <p:nvPr/>
        </p:nvSpPr>
        <p:spPr>
          <a:xfrm>
            <a:off x="1752350" y="2358756"/>
            <a:ext cx="607051" cy="6689910"/>
          </a:xfrm>
          <a:prstGeom prst="rect">
            <a:avLst/>
          </a:prstGeom>
          <a:solidFill>
            <a:srgbClr val="28AF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546"/>
          </a:p>
        </p:txBody>
      </p:sp>
      <p:sp>
        <p:nvSpPr>
          <p:cNvPr id="4" name="Rounded Rectangle 3"/>
          <p:cNvSpPr/>
          <p:nvPr/>
        </p:nvSpPr>
        <p:spPr>
          <a:xfrm>
            <a:off x="375317" y="307011"/>
            <a:ext cx="7177072" cy="866198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718" b="1" dirty="0">
                <a:solidFill>
                  <a:schemeClr val="tx1"/>
                </a:solidFill>
              </a:rPr>
              <a:t>BC requires both COURSE GRADES and COURSE DATES for 1701, TRAX and SADE exports, Diploma Verification and Transcript Graduation reports.</a:t>
            </a:r>
          </a:p>
        </p:txBody>
      </p:sp>
      <p:sp>
        <p:nvSpPr>
          <p:cNvPr id="5" name="Rounded Rectangle 4"/>
          <p:cNvSpPr/>
          <p:nvPr/>
        </p:nvSpPr>
        <p:spPr>
          <a:xfrm>
            <a:off x="385726" y="1484972"/>
            <a:ext cx="3340301" cy="873784"/>
          </a:xfrm>
          <a:prstGeom prst="roundRect">
            <a:avLst/>
          </a:prstGeom>
          <a:solidFill>
            <a:srgbClr val="28AF0F">
              <a:alpha val="9882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546" dirty="0"/>
              <a:t>The process of entering </a:t>
            </a:r>
            <a:r>
              <a:rPr lang="en-CA" sz="1546" b="1" dirty="0">
                <a:solidFill>
                  <a:srgbClr val="002060"/>
                </a:solidFill>
              </a:rPr>
              <a:t>GRADES</a:t>
            </a:r>
            <a:r>
              <a:rPr lang="en-CA" sz="1546" dirty="0">
                <a:solidFill>
                  <a:srgbClr val="002060"/>
                </a:solidFill>
              </a:rPr>
              <a:t> </a:t>
            </a:r>
            <a:r>
              <a:rPr lang="en-CA" sz="1546" dirty="0"/>
              <a:t>is </a:t>
            </a:r>
            <a:r>
              <a:rPr lang="en-CA" sz="1546" b="1" dirty="0">
                <a:solidFill>
                  <a:srgbClr val="002060"/>
                </a:solidFill>
              </a:rPr>
              <a:t>CORE </a:t>
            </a:r>
            <a:r>
              <a:rPr lang="en-CA" sz="1546" dirty="0"/>
              <a:t>MyEdBC functionality </a:t>
            </a:r>
          </a:p>
        </p:txBody>
      </p:sp>
      <p:sp>
        <p:nvSpPr>
          <p:cNvPr id="6" name="Rounded Rectangle 5"/>
          <p:cNvSpPr/>
          <p:nvPr/>
        </p:nvSpPr>
        <p:spPr>
          <a:xfrm>
            <a:off x="4149467" y="1484971"/>
            <a:ext cx="3402922" cy="873785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546" dirty="0"/>
              <a:t>The process of entering </a:t>
            </a:r>
            <a:r>
              <a:rPr lang="en-CA" sz="1546" b="1" dirty="0">
                <a:solidFill>
                  <a:srgbClr val="FFFF00"/>
                </a:solidFill>
              </a:rPr>
              <a:t>DATES </a:t>
            </a:r>
            <a:r>
              <a:rPr lang="en-CA" sz="1546" dirty="0"/>
              <a:t>is </a:t>
            </a:r>
            <a:br>
              <a:rPr lang="en-CA" sz="1546" dirty="0"/>
            </a:br>
            <a:r>
              <a:rPr lang="en-CA" sz="1546" b="1" dirty="0">
                <a:solidFill>
                  <a:srgbClr val="FFFF00"/>
                </a:solidFill>
              </a:rPr>
              <a:t>BC SPECIFIC</a:t>
            </a:r>
            <a:r>
              <a:rPr lang="en-CA" sz="1546" dirty="0">
                <a:solidFill>
                  <a:srgbClr val="FFFF00"/>
                </a:solidFill>
              </a:rPr>
              <a:t> </a:t>
            </a:r>
            <a:r>
              <a:rPr lang="en-CA" sz="1546" dirty="0"/>
              <a:t>MyEDBC functionality</a:t>
            </a:r>
          </a:p>
        </p:txBody>
      </p:sp>
      <p:sp>
        <p:nvSpPr>
          <p:cNvPr id="7" name="Rounded Rectangle 6"/>
          <p:cNvSpPr/>
          <p:nvPr/>
        </p:nvSpPr>
        <p:spPr>
          <a:xfrm>
            <a:off x="345854" y="2482499"/>
            <a:ext cx="7177072" cy="538423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718" b="1" cap="all" dirty="0">
                <a:solidFill>
                  <a:schemeClr val="tx1"/>
                </a:solidFill>
              </a:rPr>
              <a:t>similar processes, prepared and posted separately</a:t>
            </a:r>
          </a:p>
          <a:p>
            <a:pPr algn="ctr"/>
            <a:r>
              <a:rPr lang="en-CA" sz="1546" dirty="0">
                <a:solidFill>
                  <a:schemeClr val="tx1"/>
                </a:solidFill>
              </a:rPr>
              <a:t>Both processes </a:t>
            </a:r>
            <a:r>
              <a:rPr lang="en-CA" sz="1546" b="1" cap="all" dirty="0">
                <a:solidFill>
                  <a:schemeClr val="tx1"/>
                </a:solidFill>
              </a:rPr>
              <a:t>work together </a:t>
            </a:r>
            <a:r>
              <a:rPr lang="en-CA" sz="1546" dirty="0">
                <a:solidFill>
                  <a:schemeClr val="tx1"/>
                </a:solidFill>
              </a:rPr>
              <a:t>to create BC student transcript records.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85726" y="3823260"/>
            <a:ext cx="3319483" cy="1494219"/>
          </a:xfrm>
          <a:prstGeom prst="roundRect">
            <a:avLst/>
          </a:prstGeom>
          <a:solidFill>
            <a:srgbClr val="28AF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546" b="1" dirty="0"/>
              <a:t>Prepare Grade Input – Term</a:t>
            </a:r>
          </a:p>
          <a:p>
            <a:pPr algn="ctr"/>
            <a:r>
              <a:rPr lang="en-CA" sz="1546" dirty="0"/>
              <a:t>Creates the grade columns in the Grade Input screens.  Grade </a:t>
            </a:r>
          </a:p>
          <a:p>
            <a:pPr algn="ctr"/>
            <a:r>
              <a:rPr lang="en-CA" sz="1546" dirty="0"/>
              <a:t>columns are where term marks and comments are entered.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821182" y="3527624"/>
            <a:ext cx="6256952" cy="214107"/>
          </a:xfrm>
          <a:prstGeom prst="roundRect">
            <a:avLst/>
          </a:prstGeom>
          <a:solidFill>
            <a:srgbClr val="FFD8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546" b="1" dirty="0">
                <a:solidFill>
                  <a:srgbClr val="002060"/>
                </a:solidFill>
              </a:rPr>
              <a:t>PREPARE: School &gt; Grades &gt; Grade Input &gt; Options &gt; Prepare Grade Input 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135270" y="3823260"/>
            <a:ext cx="3402924" cy="1494219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546" b="1" dirty="0"/>
          </a:p>
          <a:p>
            <a:pPr algn="ctr"/>
            <a:r>
              <a:rPr lang="en-CA" sz="1546" b="1" dirty="0"/>
              <a:t>Prepare Grade Input – Course</a:t>
            </a:r>
          </a:p>
          <a:p>
            <a:pPr algn="ctr"/>
            <a:r>
              <a:rPr lang="en-CA" sz="1546" dirty="0"/>
              <a:t>Creates the course date columns in the Grade Input screens.</a:t>
            </a:r>
          </a:p>
          <a:p>
            <a:pPr algn="ctr"/>
            <a:r>
              <a:rPr lang="en-CA" sz="1546" dirty="0"/>
              <a:t>Course Date columns are where Completion Dates and Active Dates (DL/CE) are entered.</a:t>
            </a:r>
          </a:p>
          <a:p>
            <a:pPr algn="ctr"/>
            <a:endParaRPr lang="en-CA" sz="1546" dirty="0"/>
          </a:p>
        </p:txBody>
      </p:sp>
      <p:sp>
        <p:nvSpPr>
          <p:cNvPr id="21" name="Rounded Rectangle 20"/>
          <p:cNvSpPr/>
          <p:nvPr/>
        </p:nvSpPr>
        <p:spPr>
          <a:xfrm>
            <a:off x="821182" y="7000881"/>
            <a:ext cx="6256952" cy="247128"/>
          </a:xfrm>
          <a:prstGeom prst="roundRect">
            <a:avLst/>
          </a:prstGeom>
          <a:solidFill>
            <a:srgbClr val="FFD8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546" b="1" dirty="0">
                <a:solidFill>
                  <a:srgbClr val="002060"/>
                </a:solidFill>
              </a:rPr>
              <a:t>POST: School &gt; Grades &gt; Grade Input &gt; Options &gt; Post Grades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385726" y="7337291"/>
            <a:ext cx="3340301" cy="1613590"/>
          </a:xfrm>
          <a:prstGeom prst="roundRect">
            <a:avLst/>
          </a:prstGeom>
          <a:solidFill>
            <a:srgbClr val="28AF0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546" b="1" dirty="0">
              <a:solidFill>
                <a:srgbClr val="002060"/>
              </a:solidFill>
            </a:endParaRPr>
          </a:p>
          <a:p>
            <a:pPr algn="ctr"/>
            <a:r>
              <a:rPr lang="en-CA" sz="1546" b="1" dirty="0"/>
              <a:t>Post Grades – Term</a:t>
            </a:r>
          </a:p>
          <a:p>
            <a:pPr algn="ctr"/>
            <a:r>
              <a:rPr lang="en-CA" sz="1546" dirty="0"/>
              <a:t>When term mark entry is complete, post grades to the transcript record using Options &gt; Post Grades and select the grade term. Posting a </a:t>
            </a:r>
            <a:r>
              <a:rPr lang="en-CA" sz="1546" b="1" dirty="0">
                <a:solidFill>
                  <a:srgbClr val="002060"/>
                </a:solidFill>
              </a:rPr>
              <a:t>Final</a:t>
            </a:r>
            <a:r>
              <a:rPr lang="en-CA" sz="1546" dirty="0">
                <a:solidFill>
                  <a:srgbClr val="002060"/>
                </a:solidFill>
              </a:rPr>
              <a:t> </a:t>
            </a:r>
            <a:r>
              <a:rPr lang="en-CA" sz="1546" dirty="0"/>
              <a:t>mark populates the completion date.</a:t>
            </a:r>
          </a:p>
          <a:p>
            <a:pPr algn="ctr"/>
            <a:endParaRPr lang="en-CA" sz="1546" dirty="0"/>
          </a:p>
        </p:txBody>
      </p:sp>
      <p:sp>
        <p:nvSpPr>
          <p:cNvPr id="23" name="Rounded Rectangle 22"/>
          <p:cNvSpPr/>
          <p:nvPr/>
        </p:nvSpPr>
        <p:spPr>
          <a:xfrm>
            <a:off x="4135270" y="7336720"/>
            <a:ext cx="3402924" cy="1613590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CA" sz="1546" b="1" dirty="0">
              <a:solidFill>
                <a:srgbClr val="002060"/>
              </a:solidFill>
            </a:endParaRPr>
          </a:p>
          <a:p>
            <a:pPr algn="ctr">
              <a:spcBef>
                <a:spcPts val="1500"/>
              </a:spcBef>
            </a:pPr>
            <a:r>
              <a:rPr lang="en-CA" sz="1546" b="1" dirty="0"/>
              <a:t>Post Grades – Course Dates</a:t>
            </a:r>
          </a:p>
          <a:p>
            <a:pPr algn="ctr"/>
            <a:r>
              <a:rPr lang="en-CA" sz="1546" dirty="0"/>
              <a:t>When Active Dates are entered or Completion Dates populated, post dates to the transcript record using Options &gt; Post Grades and check the post course dates box.</a:t>
            </a:r>
          </a:p>
          <a:p>
            <a:pPr algn="ctr"/>
            <a:endParaRPr lang="en-CA" sz="1546" b="1" dirty="0"/>
          </a:p>
          <a:p>
            <a:pPr algn="ctr"/>
            <a:endParaRPr lang="en-CA" sz="1546" dirty="0"/>
          </a:p>
        </p:txBody>
      </p:sp>
      <p:pic>
        <p:nvPicPr>
          <p:cNvPr id="25" name="Picture 2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5727" y="5441221"/>
            <a:ext cx="7137199" cy="1028019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5790" y="9048666"/>
            <a:ext cx="7137199" cy="1021470"/>
          </a:xfrm>
          <a:prstGeom prst="rect">
            <a:avLst/>
          </a:prstGeom>
        </p:spPr>
      </p:pic>
      <p:sp>
        <p:nvSpPr>
          <p:cNvPr id="27" name="Rounded Rectangle 26"/>
          <p:cNvSpPr/>
          <p:nvPr/>
        </p:nvSpPr>
        <p:spPr>
          <a:xfrm>
            <a:off x="5057602" y="10431456"/>
            <a:ext cx="2445388" cy="2073403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500" dirty="0">
                <a:solidFill>
                  <a:schemeClr val="tx1"/>
                </a:solidFill>
              </a:rPr>
              <a:t>Transcripts and DVRs will show a course as </a:t>
            </a:r>
            <a:r>
              <a:rPr lang="en-CA" sz="1500" i="1" dirty="0">
                <a:solidFill>
                  <a:schemeClr val="tx1"/>
                </a:solidFill>
              </a:rPr>
              <a:t>In Progress </a:t>
            </a:r>
            <a:r>
              <a:rPr lang="en-CA" sz="1500" dirty="0">
                <a:solidFill>
                  <a:schemeClr val="tx1"/>
                </a:solidFill>
              </a:rPr>
              <a:t>until the transcript record is complete with a final mark </a:t>
            </a:r>
            <a:r>
              <a:rPr lang="en-CA" sz="1500">
                <a:solidFill>
                  <a:schemeClr val="tx1"/>
                </a:solidFill>
              </a:rPr>
              <a:t>and a completion date. </a:t>
            </a:r>
            <a:endParaRPr lang="en-CA" sz="1500" dirty="0">
              <a:solidFill>
                <a:schemeClr val="tx1"/>
              </a:solidFill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2712233" y="10755766"/>
            <a:ext cx="2351110" cy="1416891"/>
          </a:xfrm>
          <a:prstGeom prst="roundRect">
            <a:avLst/>
          </a:prstGeom>
          <a:solidFill>
            <a:srgbClr val="FFD85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546" dirty="0">
                <a:solidFill>
                  <a:schemeClr val="tx1"/>
                </a:solidFill>
              </a:rPr>
              <a:t>After Final marks are posted, Dates </a:t>
            </a:r>
            <a:r>
              <a:rPr lang="en-CA" sz="1546" b="1" dirty="0">
                <a:solidFill>
                  <a:schemeClr val="tx1"/>
                </a:solidFill>
              </a:rPr>
              <a:t>MUST</a:t>
            </a:r>
            <a:r>
              <a:rPr lang="en-CA" sz="1546" dirty="0">
                <a:solidFill>
                  <a:schemeClr val="tx1"/>
                </a:solidFill>
              </a:rPr>
              <a:t> also be posted to update the transcript record with the completion date.</a:t>
            </a:r>
          </a:p>
        </p:txBody>
      </p:sp>
      <p:sp>
        <p:nvSpPr>
          <p:cNvPr id="29" name="Rounded Rectangle 28"/>
          <p:cNvSpPr/>
          <p:nvPr/>
        </p:nvSpPr>
        <p:spPr>
          <a:xfrm>
            <a:off x="365789" y="10405975"/>
            <a:ext cx="2340701" cy="2073402"/>
          </a:xfrm>
          <a:prstGeom prst="roundRect">
            <a:avLst/>
          </a:prstGeom>
          <a:solidFill>
            <a:srgbClr val="FFFF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sz="1500" dirty="0">
                <a:solidFill>
                  <a:schemeClr val="tx1"/>
                </a:solidFill>
              </a:rPr>
              <a:t> When posted, information in Grade Input overwrites the information in a transcript record. Ensure changes are made </a:t>
            </a:r>
            <a:r>
              <a:rPr lang="en-CA" sz="1500" b="1" dirty="0">
                <a:solidFill>
                  <a:schemeClr val="tx1"/>
                </a:solidFill>
              </a:rPr>
              <a:t>FIRST</a:t>
            </a:r>
            <a:r>
              <a:rPr lang="en-CA" sz="1500" dirty="0">
                <a:solidFill>
                  <a:schemeClr val="tx1"/>
                </a:solidFill>
              </a:rPr>
              <a:t> in Grade Input and </a:t>
            </a:r>
            <a:r>
              <a:rPr lang="en-CA" sz="1500" b="1" dirty="0">
                <a:solidFill>
                  <a:schemeClr val="tx1"/>
                </a:solidFill>
              </a:rPr>
              <a:t>THEN</a:t>
            </a:r>
            <a:r>
              <a:rPr lang="en-CA" sz="1500" dirty="0">
                <a:solidFill>
                  <a:schemeClr val="tx1"/>
                </a:solidFill>
              </a:rPr>
              <a:t> posted to the Transcript</a:t>
            </a:r>
          </a:p>
        </p:txBody>
      </p:sp>
    </p:spTree>
    <p:extLst>
      <p:ext uri="{BB962C8B-B14F-4D97-AF65-F5344CB8AC3E}">
        <p14:creationId xmlns:p14="http://schemas.microsoft.com/office/powerpoint/2010/main" val="341560694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185</TotalTime>
  <Words>295</Words>
  <Application>Microsoft Office PowerPoint</Application>
  <PresentationFormat>Custom</PresentationFormat>
  <Paragraphs>23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Fujitsu America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Nora Kerr</dc:creator>
  <cp:lastModifiedBy>Jacki Stabb</cp:lastModifiedBy>
  <cp:revision>29</cp:revision>
  <dcterms:created xsi:type="dcterms:W3CDTF">2017-02-07T22:39:17Z</dcterms:created>
  <dcterms:modified xsi:type="dcterms:W3CDTF">2024-05-17T15:03:53Z</dcterms:modified>
</cp:coreProperties>
</file>