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16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233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82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034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34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701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329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392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171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796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600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135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C89DE-FF61-4BF0-81B6-2F6A206CD6BF}" type="datetimeFigureOut">
              <a:rPr lang="en-CA" smtClean="0"/>
              <a:t>2019-10-01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76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5050">
              <a:srgbClr val="92C0C0"/>
            </a:gs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rgbClr val="92C0C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629" y="2711031"/>
            <a:ext cx="574124" cy="6450521"/>
          </a:xfrm>
          <a:prstGeom prst="rect">
            <a:avLst/>
          </a:prstGeom>
          <a:solidFill>
            <a:srgbClr val="00B0F0"/>
          </a:solidFill>
        </p:spPr>
      </p:pic>
      <p:sp>
        <p:nvSpPr>
          <p:cNvPr id="38" name="Rectangle 37"/>
          <p:cNvSpPr/>
          <p:nvPr/>
        </p:nvSpPr>
        <p:spPr>
          <a:xfrm>
            <a:off x="4156012" y="2659084"/>
            <a:ext cx="577499" cy="63642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endParaRPr lang="en-CA" sz="147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738083" y="313824"/>
            <a:ext cx="10668000" cy="824030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sz="3200" b="1" dirty="0" smtClean="0">
                <a:solidFill>
                  <a:prstClr val="black"/>
                </a:solidFill>
                <a:latin typeface="Calibri" panose="020F0502020204030204"/>
              </a:rPr>
              <a:t>Entering and Editing StrongStart POS Class Attendance</a:t>
            </a:r>
            <a:endParaRPr lang="en-CA" sz="32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8642" y="2900897"/>
            <a:ext cx="7172242" cy="831248"/>
          </a:xfrm>
          <a:prstGeom prst="roundRect">
            <a:avLst/>
          </a:prstGeom>
          <a:solidFill>
            <a:srgbClr val="28AF0F">
              <a:alpha val="9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Enter attendance </a:t>
            </a:r>
            <a:r>
              <a:rPr lang="en-CA" sz="2000" b="1" dirty="0" smtClean="0">
                <a:solidFill>
                  <a:srgbClr val="FF0000"/>
                </a:solidFill>
                <a:latin typeface="Calibri" panose="020F0502020204030204"/>
              </a:rPr>
              <a:t>ONLY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 in </a:t>
            </a:r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Staff</a:t>
            </a:r>
            <a:r>
              <a:rPr lang="en-CA" sz="2000" b="1" dirty="0" smtClean="0">
                <a:solidFill>
                  <a:srgbClr val="FF0000"/>
                </a:solidFill>
                <a:latin typeface="Calibri" panose="020F0502020204030204"/>
              </a:rPr>
              <a:t> 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view &gt; Attendance &gt; Class &gt; 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Input or School view &gt; Attendance &gt; </a:t>
            </a:r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Class Roster </a:t>
            </a:r>
            <a:endParaRPr lang="en-CA" sz="2000" b="1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33041" y="2893865"/>
            <a:ext cx="7222017" cy="83124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Edit attendance </a:t>
            </a:r>
            <a:r>
              <a:rPr lang="en-CA" sz="2000" b="1" dirty="0" smtClean="0">
                <a:solidFill>
                  <a:srgbClr val="FF0000"/>
                </a:solidFill>
                <a:latin typeface="Calibri" panose="020F0502020204030204"/>
              </a:rPr>
              <a:t>ONLY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 in School view &gt; Attendance &gt; Class Office</a:t>
            </a:r>
            <a:endParaRPr lang="en-CA" sz="20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76116" y="3932143"/>
            <a:ext cx="2137294" cy="1393212"/>
          </a:xfrm>
          <a:prstGeom prst="roundRect">
            <a:avLst/>
          </a:prstGeom>
          <a:solidFill>
            <a:srgbClr val="28AF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b="1" dirty="0" smtClean="0">
                <a:solidFill>
                  <a:prstClr val="white"/>
                </a:solidFill>
                <a:latin typeface="Calibri" panose="020F0502020204030204"/>
              </a:rPr>
              <a:t>Select the date at the top right of the screen</a:t>
            </a:r>
            <a:endParaRPr lang="en-CA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742487" y="3950969"/>
            <a:ext cx="2102523" cy="139321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b="1" dirty="0">
                <a:solidFill>
                  <a:prstClr val="white"/>
                </a:solidFill>
              </a:rPr>
              <a:t>Select the date at the top right of the screen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145703" y="9007257"/>
            <a:ext cx="6598125" cy="1579362"/>
          </a:xfrm>
          <a:prstGeom prst="roundRect">
            <a:avLst/>
          </a:prstGeom>
          <a:solidFill>
            <a:srgbClr val="28AF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endParaRPr lang="en-CA" sz="1470" b="1" dirty="0">
              <a:solidFill>
                <a:srgbClr val="002060"/>
              </a:solidFill>
              <a:latin typeface="Calibri" panose="020F0502020204030204"/>
            </a:endParaRPr>
          </a:p>
          <a:p>
            <a:pPr algn="ctr" defTabSz="869869"/>
            <a:r>
              <a:rPr lang="en-CA" sz="2400" b="1" dirty="0" smtClean="0">
                <a:solidFill>
                  <a:srgbClr val="FF0000"/>
                </a:solidFill>
                <a:latin typeface="Calibri" panose="020F0502020204030204"/>
              </a:rPr>
              <a:t>Do not make any changes 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to the Class attendance in Staff 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view or Class Roster after 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posting.  Changes will not be included in the StrongStart counts.</a:t>
            </a:r>
          </a:p>
          <a:p>
            <a:pPr algn="ctr" defTabSz="869869"/>
            <a:endParaRPr lang="en-CA" sz="147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333040" y="5481125"/>
            <a:ext cx="7360920" cy="144960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endParaRPr lang="en-CA" sz="1470" b="1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869869"/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Do </a:t>
            </a:r>
            <a:r>
              <a:rPr lang="en-CA" sz="2400" b="1" dirty="0" smtClean="0">
                <a:solidFill>
                  <a:srgbClr val="FF0000"/>
                </a:solidFill>
                <a:latin typeface="Calibri" panose="020F0502020204030204"/>
              </a:rPr>
              <a:t>NOT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 use the Daily Code in this screen </a:t>
            </a:r>
          </a:p>
          <a:p>
            <a:pPr algn="ctr" defTabSz="869869"/>
            <a:r>
              <a:rPr lang="en-CA" sz="2400" b="1" dirty="0" smtClean="0">
                <a:solidFill>
                  <a:srgbClr val="FF0000"/>
                </a:solidFill>
                <a:latin typeface="Calibri" panose="020F0502020204030204"/>
              </a:rPr>
              <a:t>ONLY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 change the Period Code Column </a:t>
            </a:r>
          </a:p>
          <a:p>
            <a:pPr algn="ctr" defTabSz="869869"/>
            <a:endParaRPr lang="en-CA" sz="147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386019" y="10734730"/>
            <a:ext cx="7920383" cy="1347916"/>
          </a:xfrm>
          <a:prstGeom prst="roundRect">
            <a:avLst/>
          </a:prstGeom>
          <a:solidFill>
            <a:srgbClr val="FF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sz="2100" b="1" dirty="0" smtClean="0">
                <a:solidFill>
                  <a:prstClr val="black"/>
                </a:solidFill>
                <a:latin typeface="Calibri" panose="020F0502020204030204"/>
              </a:rPr>
              <a:t>Only the POS entries from the Period column will be included in the</a:t>
            </a:r>
          </a:p>
          <a:p>
            <a:pPr algn="ctr" defTabSz="869869"/>
            <a:r>
              <a:rPr lang="en-CA" sz="2200" b="1" dirty="0" smtClean="0">
                <a:solidFill>
                  <a:prstClr val="black"/>
                </a:solidFill>
                <a:latin typeface="Calibri" panose="020F0502020204030204"/>
              </a:rPr>
              <a:t> Ministry </a:t>
            </a:r>
            <a:r>
              <a:rPr lang="en-CA" sz="2200" b="1" dirty="0" err="1" smtClean="0">
                <a:solidFill>
                  <a:prstClr val="black"/>
                </a:solidFill>
                <a:latin typeface="Calibri" panose="020F0502020204030204"/>
              </a:rPr>
              <a:t>StrongStart</a:t>
            </a:r>
            <a:r>
              <a:rPr lang="en-CA" sz="2200" b="1" dirty="0" smtClean="0">
                <a:solidFill>
                  <a:prstClr val="black"/>
                </a:solidFill>
                <a:latin typeface="Calibri" panose="020F0502020204030204"/>
              </a:rPr>
              <a:t> Attendance Extract </a:t>
            </a:r>
            <a:endParaRPr lang="en-CA" sz="22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62955" y="5495188"/>
            <a:ext cx="7363617" cy="1421479"/>
          </a:xfrm>
          <a:prstGeom prst="roundRect">
            <a:avLst/>
          </a:prstGeom>
          <a:solidFill>
            <a:srgbClr val="28AF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Click </a:t>
            </a:r>
            <a:r>
              <a:rPr lang="en-CA" sz="2800" b="1" dirty="0" smtClean="0">
                <a:solidFill>
                  <a:srgbClr val="FF0000"/>
                </a:solidFill>
                <a:latin typeface="Calibri" panose="020F0502020204030204"/>
              </a:rPr>
              <a:t>POS</a:t>
            </a:r>
            <a:r>
              <a:rPr lang="en-CA" sz="2000" b="1" dirty="0" smtClean="0">
                <a:solidFill>
                  <a:srgbClr val="FF0000"/>
                </a:solidFill>
                <a:latin typeface="Calibri" panose="020F0502020204030204"/>
              </a:rPr>
              <a:t> </a:t>
            </a:r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for all students present on that date  </a:t>
            </a:r>
          </a:p>
          <a:p>
            <a:pPr algn="ctr" defTabSz="869869"/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Do </a:t>
            </a:r>
            <a:r>
              <a:rPr lang="en-CA" sz="2400" b="1" dirty="0" smtClean="0">
                <a:solidFill>
                  <a:srgbClr val="FF0000"/>
                </a:solidFill>
                <a:latin typeface="Calibri" panose="020F0502020204030204"/>
              </a:rPr>
              <a:t>NOT</a:t>
            </a:r>
            <a:r>
              <a:rPr lang="en-CA" sz="2000" b="1" dirty="0" smtClean="0">
                <a:solidFill>
                  <a:srgbClr val="FF0000"/>
                </a:solidFill>
                <a:latin typeface="Calibri" panose="020F0502020204030204"/>
              </a:rPr>
              <a:t> </a:t>
            </a:r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use</a:t>
            </a:r>
            <a:r>
              <a:rPr lang="en-CA" sz="2000" b="1" dirty="0" smtClean="0">
                <a:solidFill>
                  <a:srgbClr val="FF0000"/>
                </a:solidFill>
                <a:latin typeface="Calibri" panose="020F0502020204030204"/>
              </a:rPr>
              <a:t> </a:t>
            </a:r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the A or L buttons to enter attendance</a:t>
            </a:r>
            <a:endParaRPr lang="en-CA" sz="2000" b="1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214724" y="7193176"/>
            <a:ext cx="2460077" cy="1319442"/>
          </a:xfrm>
          <a:prstGeom prst="roundRect">
            <a:avLst/>
          </a:prstGeom>
          <a:solidFill>
            <a:srgbClr val="28AF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Click the </a:t>
            </a:r>
            <a:r>
              <a:rPr lang="en-CA" sz="2400" b="1" dirty="0" smtClean="0">
                <a:solidFill>
                  <a:prstClr val="white"/>
                </a:solidFill>
                <a:latin typeface="Calibri" panose="020F0502020204030204"/>
              </a:rPr>
              <a:t>POST</a:t>
            </a:r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 button </a:t>
            </a:r>
            <a:r>
              <a:rPr lang="en-CA" sz="2400" b="1" dirty="0">
                <a:solidFill>
                  <a:prstClr val="white"/>
                </a:solidFill>
                <a:latin typeface="Calibri" panose="020F0502020204030204"/>
              </a:rPr>
              <a:t>once</a:t>
            </a:r>
            <a:r>
              <a:rPr lang="en-CA" sz="1470" dirty="0" smtClean="0">
                <a:solidFill>
                  <a:prstClr val="white"/>
                </a:solidFill>
                <a:latin typeface="Calibri" panose="020F0502020204030204"/>
              </a:rPr>
              <a:t>  </a:t>
            </a:r>
            <a:endParaRPr lang="en-CA" sz="147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288682" y="7193176"/>
            <a:ext cx="5010139" cy="131944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sz="2000" b="1" dirty="0" smtClean="0">
                <a:solidFill>
                  <a:prstClr val="white"/>
                </a:solidFill>
                <a:latin typeface="Calibri" panose="020F0502020204030204"/>
              </a:rPr>
              <a:t>Find the student to edit and click into the blue hyperlink in the period code column </a:t>
            </a:r>
            <a:endParaRPr lang="en-CA" sz="20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8333040" y="9023324"/>
            <a:ext cx="6921423" cy="153504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>
              <a:spcBef>
                <a:spcPts val="1428"/>
              </a:spcBef>
            </a:pPr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In the popup window edit the entry using ONLY the </a:t>
            </a:r>
            <a:r>
              <a:rPr lang="en-CA" sz="2800" b="1" dirty="0" smtClean="0">
                <a:solidFill>
                  <a:srgbClr val="FF0000"/>
                </a:solidFill>
                <a:latin typeface="Calibri" panose="020F0502020204030204"/>
              </a:rPr>
              <a:t>Other Code: POS </a:t>
            </a:r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dropdown or </a:t>
            </a:r>
            <a:r>
              <a:rPr lang="en-CA" sz="2800" b="1" dirty="0" smtClean="0">
                <a:solidFill>
                  <a:srgbClr val="FF0000"/>
                </a:solidFill>
                <a:latin typeface="Calibri" panose="020F0502020204030204"/>
              </a:rPr>
              <a:t>Is Absent</a:t>
            </a:r>
            <a:r>
              <a:rPr lang="en-CA" sz="2800" b="1" dirty="0" smtClean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en-CA" sz="2000" b="1" dirty="0" smtClean="0">
                <a:solidFill>
                  <a:schemeClr val="bg1"/>
                </a:solidFill>
                <a:latin typeface="Calibri" panose="020F0502020204030204"/>
              </a:rPr>
              <a:t>checkbox as required.  Click Save</a:t>
            </a:r>
            <a:endParaRPr lang="en-CA" sz="2000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0671242" y="1346585"/>
            <a:ext cx="2245015" cy="136493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endParaRPr lang="en-CA" sz="1470" b="1" dirty="0">
              <a:solidFill>
                <a:srgbClr val="002060"/>
              </a:solidFill>
              <a:latin typeface="Calibri" panose="020F0502020204030204"/>
            </a:endParaRPr>
          </a:p>
          <a:p>
            <a:pPr algn="ctr" defTabSz="869869">
              <a:spcBef>
                <a:spcPts val="1428"/>
              </a:spcBef>
            </a:pPr>
            <a:r>
              <a:rPr lang="en-CA" sz="2400" b="1" dirty="0" smtClean="0">
                <a:solidFill>
                  <a:prstClr val="white"/>
                </a:solidFill>
                <a:latin typeface="Calibri" panose="020F0502020204030204"/>
              </a:rPr>
              <a:t>EDIT ATTENDANCE</a:t>
            </a:r>
            <a:endParaRPr lang="en-CA" sz="2400" b="1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869869"/>
            <a:endParaRPr lang="en-CA" sz="1470" b="1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869869"/>
            <a:endParaRPr lang="en-CA" sz="147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76116" y="1322769"/>
            <a:ext cx="2137294" cy="1393212"/>
          </a:xfrm>
          <a:prstGeom prst="roundRect">
            <a:avLst/>
          </a:prstGeom>
          <a:solidFill>
            <a:srgbClr val="28AF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69869"/>
            <a:r>
              <a:rPr lang="en-CA" sz="2400" b="1" dirty="0" smtClean="0">
                <a:solidFill>
                  <a:prstClr val="white"/>
                </a:solidFill>
                <a:latin typeface="Calibri" panose="020F0502020204030204"/>
              </a:rPr>
              <a:t>ENTER ATTENDANCE</a:t>
            </a:r>
            <a:endParaRPr lang="en-CA" sz="2400" b="1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8786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Words>188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Fujitsu North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Kerr</dc:creator>
  <cp:lastModifiedBy>Nora Kerr</cp:lastModifiedBy>
  <cp:revision>14</cp:revision>
  <dcterms:created xsi:type="dcterms:W3CDTF">2018-02-17T00:07:36Z</dcterms:created>
  <dcterms:modified xsi:type="dcterms:W3CDTF">2019-10-01T20:03:59Z</dcterms:modified>
</cp:coreProperties>
</file>